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y="5143500" cx="9144000"/>
  <p:notesSz cx="6858000" cy="9144000"/>
  <p:embeddedFontLst>
    <p:embeddedFont>
      <p:font typeface="Proxima Nova"/>
      <p:regular r:id="rId79"/>
      <p:bold r:id="rId80"/>
      <p:italic r:id="rId81"/>
      <p:boldItalic r:id="rId82"/>
    </p:embeddedFont>
    <p:embeddedFont>
      <p:font typeface="Roboto"/>
      <p:regular r:id="rId83"/>
      <p:bold r:id="rId84"/>
      <p:italic r:id="rId85"/>
      <p:boldItalic r:id="rId86"/>
    </p:embeddedFont>
    <p:embeddedFont>
      <p:font typeface="Montserrat"/>
      <p:bold r:id="rId87"/>
      <p:boldItalic r:id="rId88"/>
    </p:embeddedFont>
    <p:embeddedFont>
      <p:font typeface="Lato"/>
      <p:regular r:id="rId89"/>
      <p:bold r:id="rId90"/>
      <p:italic r:id="rId91"/>
      <p:boldItalic r:id="rId92"/>
    </p:embeddedFont>
    <p:embeddedFont>
      <p:font typeface="Lato Light"/>
      <p:regular r:id="rId93"/>
      <p:bold r:id="rId94"/>
      <p:italic r:id="rId95"/>
      <p:boldItalic r:id="rId96"/>
    </p:embeddedFont>
    <p:embeddedFont>
      <p:font typeface="Source Code Pro"/>
      <p:regular r:id="rId97"/>
      <p:bold r:id="rId98"/>
      <p:italic r:id="rId99"/>
      <p:boldItalic r:id="rId100"/>
    </p:embeddedFont>
    <p:embeddedFont>
      <p:font typeface="Oswald"/>
      <p:regular r:id="rId101"/>
      <p:bold r:id="rId102"/>
    </p:embeddedFont>
    <p:embeddedFont>
      <p:font typeface="Gill Sans"/>
      <p:regular r:id="rId103"/>
      <p:bold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GillSans-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GillSans-regular.fntdata"/><Relationship Id="rId102" Type="http://schemas.openxmlformats.org/officeDocument/2006/relationships/font" Target="fonts/Oswald-bold.fntdata"/><Relationship Id="rId101" Type="http://schemas.openxmlformats.org/officeDocument/2006/relationships/font" Target="fonts/Oswald-regular.fntdata"/><Relationship Id="rId100" Type="http://schemas.openxmlformats.org/officeDocument/2006/relationships/font" Target="fonts/SourceCodePro-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LatoLight-italic.fntdata"/><Relationship Id="rId94" Type="http://schemas.openxmlformats.org/officeDocument/2006/relationships/font" Target="fonts/LatoLight-bold.fntdata"/><Relationship Id="rId97" Type="http://schemas.openxmlformats.org/officeDocument/2006/relationships/font" Target="fonts/SourceCodePro-regular.fntdata"/><Relationship Id="rId96" Type="http://schemas.openxmlformats.org/officeDocument/2006/relationships/font" Target="fonts/LatoLight-boldItalic.fntdata"/><Relationship Id="rId11" Type="http://schemas.openxmlformats.org/officeDocument/2006/relationships/slide" Target="slides/slide6.xml"/><Relationship Id="rId99" Type="http://schemas.openxmlformats.org/officeDocument/2006/relationships/font" Target="fonts/SourceCodePro-italic.fntdata"/><Relationship Id="rId10" Type="http://schemas.openxmlformats.org/officeDocument/2006/relationships/slide" Target="slides/slide5.xml"/><Relationship Id="rId98" Type="http://schemas.openxmlformats.org/officeDocument/2006/relationships/font" Target="fonts/SourceCodePro-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Lato-italic.fntdata"/><Relationship Id="rId90" Type="http://schemas.openxmlformats.org/officeDocument/2006/relationships/font" Target="fonts/Lato-bold.fntdata"/><Relationship Id="rId93" Type="http://schemas.openxmlformats.org/officeDocument/2006/relationships/font" Target="fonts/LatoLight-regular.fntdata"/><Relationship Id="rId92" Type="http://schemas.openxmlformats.org/officeDocument/2006/relationships/font" Target="fonts/La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bold.fntdata"/><Relationship Id="rId83" Type="http://schemas.openxmlformats.org/officeDocument/2006/relationships/font" Target="fonts/Roboto-regular.fntdata"/><Relationship Id="rId86" Type="http://schemas.openxmlformats.org/officeDocument/2006/relationships/font" Target="fonts/Roboto-boldItalic.fntdata"/><Relationship Id="rId85" Type="http://schemas.openxmlformats.org/officeDocument/2006/relationships/font" Target="fonts/Roboto-italic.fntdata"/><Relationship Id="rId88" Type="http://schemas.openxmlformats.org/officeDocument/2006/relationships/font" Target="fonts/Montserrat-boldItalic.fntdata"/><Relationship Id="rId87" Type="http://schemas.openxmlformats.org/officeDocument/2006/relationships/font" Target="fonts/Montserrat-bold.fntdata"/><Relationship Id="rId89" Type="http://schemas.openxmlformats.org/officeDocument/2006/relationships/font" Target="fonts/Lato-regular.fntdata"/><Relationship Id="rId80" Type="http://schemas.openxmlformats.org/officeDocument/2006/relationships/font" Target="fonts/ProximaNova-bold.fntdata"/><Relationship Id="rId82" Type="http://schemas.openxmlformats.org/officeDocument/2006/relationships/font" Target="fonts/ProximaNova-boldItalic.fntdata"/><Relationship Id="rId81"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font" Target="fonts/ProximaNova-regular.fntdata"/><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rome.google.com/webstore/detail/json-viewer/gbmdgpbipfallnflgajpaliibnhdgobh" TargetMode="External"/><Relationship Id="rId3" Type="http://schemas.openxmlformats.org/officeDocument/2006/relationships/hyperlink" Target="http://jsonviewer.stack.hu/"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mozilla.org/en-US/docs/Web/API/XMLHttpRequest/readyState"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s7wmiS2mSXY"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pi.github.com/users/immalcolm"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8aGhZQkoFbQ&amp;vl=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70d86df88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g270d86df884_2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66fb9606ee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66fb9606ee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66fb9606ee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66fb9606ee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66fb9606ee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66fb9606ee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66fb9606ee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66fb9606ee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66fb9606ee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66fb9606ee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66fb9606ee_1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66fb9606ee_1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66fb9606ee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66fb9606ee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66fb9606ee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66fb9606ee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66fb9606ee_1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66fb9606ee_1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66fb9606ee_1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66fb9606ee_1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66fb9606ee_0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66fb9606ee_0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66fb9606ee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66fb9606ee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66fb9606ee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66fb9606ee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66fb9606ee_1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66fb9606ee_1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66fb9606ee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66fb9606ee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66fb9606ee_1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66fb9606ee_1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66fb9606ee_1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66fb9606ee_1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66fb9606ee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66fb9606ee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66fb9606ee_0_1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Do not be confused about AJAX when you google about it. Simply put it’s a technique to retrieve data asynchronously. </a:t>
            </a:r>
            <a:endParaRPr/>
          </a:p>
        </p:txBody>
      </p:sp>
      <p:sp>
        <p:nvSpPr>
          <p:cNvPr id="440" name="Google Shape;440;g166fb9606ee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66fb9606ee_0_1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One of the most common ways to access an API is using AJAX.</a:t>
            </a:r>
            <a:endParaRPr/>
          </a:p>
          <a:p>
            <a:pPr indent="0" lvl="0" marL="0" rtl="0" algn="l">
              <a:spcBef>
                <a:spcPts val="0"/>
              </a:spcBef>
              <a:spcAft>
                <a:spcPts val="0"/>
              </a:spcAft>
              <a:buNone/>
            </a:pPr>
            <a:r>
              <a:rPr lang="en-GB"/>
              <a:t>It is also used to dynamically load our pages and parts of our content. </a:t>
            </a:r>
            <a:endParaRPr/>
          </a:p>
          <a:p>
            <a:pPr indent="0" lvl="0" marL="0" rtl="0" algn="l">
              <a:spcBef>
                <a:spcPts val="0"/>
              </a:spcBef>
              <a:spcAft>
                <a:spcPts val="0"/>
              </a:spcAft>
              <a:buNone/>
            </a:pPr>
            <a:r>
              <a:t/>
            </a:r>
            <a:endParaRPr/>
          </a:p>
        </p:txBody>
      </p:sp>
      <p:sp>
        <p:nvSpPr>
          <p:cNvPr id="451" name="Google Shape;451;g166fb9606ee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66fb9606ee_0_1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For example when we search in Google, we see instant results coming out.</a:t>
            </a:r>
            <a:endParaRPr/>
          </a:p>
          <a:p>
            <a:pPr indent="0" lvl="0" marL="0" rtl="0" algn="l">
              <a:spcBef>
                <a:spcPts val="0"/>
              </a:spcBef>
              <a:spcAft>
                <a:spcPts val="0"/>
              </a:spcAft>
              <a:buNone/>
            </a:pPr>
            <a:r>
              <a:rPr lang="en-GB"/>
              <a:t>This is part of AJAX that is working behind the scenes to populate new information, by manipulating the DOM.</a:t>
            </a:r>
            <a:endParaRPr/>
          </a:p>
        </p:txBody>
      </p:sp>
      <p:sp>
        <p:nvSpPr>
          <p:cNvPr id="465" name="Google Shape;465;g166fb9606ee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66fb9606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66fb9606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66fb9606ee_0_1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why do we use AJAX,</a:t>
            </a:r>
            <a:endParaRPr/>
          </a:p>
          <a:p>
            <a:pPr indent="0" lvl="0" marL="0" rtl="0" algn="l">
              <a:spcBef>
                <a:spcPts val="0"/>
              </a:spcBef>
              <a:spcAft>
                <a:spcPts val="0"/>
              </a:spcAft>
              <a:buNone/>
            </a:pPr>
            <a:r>
              <a:rPr lang="en-GB"/>
              <a:t>JS scripts are performed using synchronous loading, meaning it’s one way.</a:t>
            </a:r>
            <a:endParaRPr/>
          </a:p>
          <a:p>
            <a:pPr indent="0" lvl="0" marL="0" rtl="0" algn="l">
              <a:spcBef>
                <a:spcPts val="0"/>
              </a:spcBef>
              <a:spcAft>
                <a:spcPts val="0"/>
              </a:spcAft>
              <a:buNone/>
            </a:pPr>
            <a:r>
              <a:rPr lang="en-GB"/>
              <a:t>With AJAX techniques, we can perform asynchronous loading. We can process many parts of a webpage separately. </a:t>
            </a:r>
            <a:endParaRPr/>
          </a:p>
        </p:txBody>
      </p:sp>
      <p:sp>
        <p:nvSpPr>
          <p:cNvPr id="482" name="Google Shape;482;g166fb9606ee_0_1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66fb9606ee_0_1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it works?</a:t>
            </a:r>
            <a:endParaRPr/>
          </a:p>
          <a:p>
            <a:pPr indent="0" lvl="0" marL="0" rtl="0" algn="l">
              <a:spcBef>
                <a:spcPts val="0"/>
              </a:spcBef>
              <a:spcAft>
                <a:spcPts val="0"/>
              </a:spcAft>
              <a:buNone/>
            </a:pPr>
            <a:r>
              <a:rPr lang="en-GB"/>
              <a:t>We tell our server to update only a small part of the site. </a:t>
            </a:r>
            <a:endParaRPr/>
          </a:p>
          <a:p>
            <a:pPr indent="0" lvl="0" marL="0" rtl="0" algn="l">
              <a:spcBef>
                <a:spcPts val="0"/>
              </a:spcBef>
              <a:spcAft>
                <a:spcPts val="0"/>
              </a:spcAft>
              <a:buNone/>
            </a:pPr>
            <a:r>
              <a:t/>
            </a:r>
            <a:endParaRPr/>
          </a:p>
        </p:txBody>
      </p:sp>
      <p:sp>
        <p:nvSpPr>
          <p:cNvPr id="497" name="Google Shape;497;g166fb9606ee_0_1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66fb9606ee_0_19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 diagram about how AJAX works behind the scene</a:t>
            </a:r>
            <a:endParaRPr/>
          </a:p>
        </p:txBody>
      </p:sp>
      <p:sp>
        <p:nvSpPr>
          <p:cNvPr id="513" name="Google Shape;513;g166fb9606ee_0_1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66fb9606ee_0_2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the usual method we have been doing, data is retrieve synchronously. Meaning when we load a page, the system will process, then we load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In the AJAX model, we can load data asynchronously. Meaning we can load multiple parts of a site and change the display according to our preference. </a:t>
            </a:r>
            <a:endParaRPr/>
          </a:p>
        </p:txBody>
      </p:sp>
      <p:sp>
        <p:nvSpPr>
          <p:cNvPr id="524" name="Google Shape;524;g166fb9606ee_0_2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166fb9606ee_0_21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we use AJAX and various APIs to achieve our outcomes.</a:t>
            </a:r>
            <a:endParaRPr/>
          </a:p>
        </p:txBody>
      </p:sp>
      <p:sp>
        <p:nvSpPr>
          <p:cNvPr id="536" name="Google Shape;536;g166fb9606ee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66fb9606ee_0_2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AJAX in today’s world? It’s very common. </a:t>
            </a:r>
            <a:endParaRPr/>
          </a:p>
          <a:p>
            <a:pPr indent="0" lvl="0" marL="0" rtl="0" algn="l">
              <a:spcBef>
                <a:spcPts val="0"/>
              </a:spcBef>
              <a:spcAft>
                <a:spcPts val="0"/>
              </a:spcAft>
              <a:buNone/>
            </a:pPr>
            <a:r>
              <a:rPr lang="en-GB"/>
              <a:t>If you have used gmail, you probably seen new emails coming in without you refreshing your site. This is AJAX working behind the scenes.</a:t>
            </a:r>
            <a:endParaRPr/>
          </a:p>
        </p:txBody>
      </p:sp>
      <p:sp>
        <p:nvSpPr>
          <p:cNvPr id="546" name="Google Shape;546;g166fb9606ee_0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66fb9606ee_0_2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an example of AJAX with pinterest lazy loading. This technique loads data asynchronously and adds new information to the bottom of the page</a:t>
            </a:r>
            <a:endParaRPr/>
          </a:p>
        </p:txBody>
      </p:sp>
      <p:sp>
        <p:nvSpPr>
          <p:cNvPr id="559" name="Google Shape;559;g166fb9606ee_0_2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66fb9606ee_0_2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5" name="Google Shape;575;g166fb9606ee_0_2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So as a client, we will send the request to the server. Once the server processes that information, we can send that response back.</a:t>
            </a:r>
            <a:endParaRPr/>
          </a:p>
        </p:txBody>
      </p:sp>
      <p:sp>
        <p:nvSpPr>
          <p:cNvPr id="576" name="Google Shape;576;g166fb9606ee_0_2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66fb9606ee_0_2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g166fb9606ee_0_2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The fundamental ways behind the scenes work this way.</a:t>
            </a:r>
            <a:endParaRPr/>
          </a:p>
          <a:p>
            <a:pPr indent="0" lvl="0" marL="0" rtl="0" algn="l">
              <a:spcBef>
                <a:spcPts val="0"/>
              </a:spcBef>
              <a:spcAft>
                <a:spcPts val="0"/>
              </a:spcAft>
              <a:buNone/>
            </a:pPr>
            <a:r>
              <a:rPr lang="en-GB"/>
              <a:t>An XMLHTTP request is created, and at the meantime you create a callback function that waits for a response.</a:t>
            </a:r>
            <a:endParaRPr/>
          </a:p>
          <a:p>
            <a:pPr indent="0" lvl="0" marL="0" rtl="0" algn="l">
              <a:spcBef>
                <a:spcPts val="0"/>
              </a:spcBef>
              <a:spcAft>
                <a:spcPts val="0"/>
              </a:spcAft>
              <a:buNone/>
            </a:pPr>
            <a:r>
              <a:rPr lang="en-GB"/>
              <a:t>We then open a request to the server and send it out.</a:t>
            </a:r>
            <a:endParaRPr/>
          </a:p>
          <a:p>
            <a:pPr indent="0" lvl="0" marL="0" rtl="0" algn="l">
              <a:spcBef>
                <a:spcPts val="0"/>
              </a:spcBef>
              <a:spcAft>
                <a:spcPts val="0"/>
              </a:spcAft>
              <a:buNone/>
            </a:pPr>
            <a:r>
              <a:rPr lang="en-GB"/>
              <a:t>Once a response is received, it is sent to the callback function.</a:t>
            </a:r>
            <a:endParaRPr/>
          </a:p>
          <a:p>
            <a:pPr indent="0" lvl="0" marL="0" rtl="0" algn="l">
              <a:spcBef>
                <a:spcPts val="0"/>
              </a:spcBef>
              <a:spcAft>
                <a:spcPts val="0"/>
              </a:spcAft>
              <a:buNone/>
            </a:pPr>
            <a:r>
              <a:rPr lang="en-GB"/>
              <a:t>From there, you can process or execute commands in the callback function with the requested data.</a:t>
            </a:r>
            <a:endParaRPr/>
          </a:p>
          <a:p>
            <a:pPr indent="0" lvl="0" marL="0" rtl="0" algn="l">
              <a:spcBef>
                <a:spcPts val="0"/>
              </a:spcBef>
              <a:spcAft>
                <a:spcPts val="0"/>
              </a:spcAft>
              <a:buNone/>
            </a:pPr>
            <a:br>
              <a:rPr lang="en-GB"/>
            </a:br>
            <a:r>
              <a:rPr lang="en-GB"/>
              <a:t>Eg. We can update the HTML page with new HTML elements.</a:t>
            </a:r>
            <a:endParaRPr/>
          </a:p>
        </p:txBody>
      </p:sp>
      <p:sp>
        <p:nvSpPr>
          <p:cNvPr id="599" name="Google Shape;599;g166fb9606ee_0_2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66fb9606ee_0_28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various data formats that we can play around with using AJAX but the most common and frequently used one is JSON</a:t>
            </a:r>
            <a:endParaRPr/>
          </a:p>
        </p:txBody>
      </p:sp>
      <p:sp>
        <p:nvSpPr>
          <p:cNvPr id="618" name="Google Shape;618;g166fb9606ee_0_2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66fb9606ee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66fb9606ee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66fb9606ee_0_3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this example, JSON is much simpler to understand.</a:t>
            </a:r>
            <a:endParaRPr/>
          </a:p>
          <a:p>
            <a:pPr indent="0" lvl="0" marL="0" rtl="0" algn="l">
              <a:spcBef>
                <a:spcPts val="0"/>
              </a:spcBef>
              <a:spcAft>
                <a:spcPts val="0"/>
              </a:spcAft>
              <a:buNone/>
            </a:pPr>
            <a:r>
              <a:rPr lang="en-GB"/>
              <a:t>XML has custom tags and gets tedious to process.</a:t>
            </a:r>
            <a:endParaRPr/>
          </a:p>
        </p:txBody>
      </p:sp>
      <p:sp>
        <p:nvSpPr>
          <p:cNvPr id="648" name="Google Shape;648;g166fb9606ee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66fb9606ee_0_3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Reddit has open json data we can access. </a:t>
            </a:r>
            <a:endParaRPr/>
          </a:p>
        </p:txBody>
      </p:sp>
      <p:sp>
        <p:nvSpPr>
          <p:cNvPr id="662" name="Google Shape;662;g166fb9606ee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69561d87c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69561d87c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66fb9606ee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66fb9606ee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great chrome extension to view your JSON data easier</a:t>
            </a:r>
            <a:endParaRPr/>
          </a:p>
          <a:p>
            <a:pPr indent="0" lvl="0" marL="0" rtl="0" algn="l">
              <a:spcBef>
                <a:spcPts val="0"/>
              </a:spcBef>
              <a:spcAft>
                <a:spcPts val="0"/>
              </a:spcAft>
              <a:buNone/>
            </a:pPr>
            <a:r>
              <a:rPr lang="en-GB" u="sng">
                <a:solidFill>
                  <a:schemeClr val="hlink"/>
                </a:solidFill>
                <a:hlinkClick r:id="rId2"/>
              </a:rPr>
              <a:t>https://chrome.google.com/webstore/detail/json-viewer/gbmdgpbipfallnflgajpaliibnhdgobh</a:t>
            </a:r>
            <a:endParaRPr/>
          </a:p>
          <a:p>
            <a:pPr indent="0" lvl="0" marL="0" rtl="0" algn="l">
              <a:spcBef>
                <a:spcPts val="0"/>
              </a:spcBef>
              <a:spcAft>
                <a:spcPts val="0"/>
              </a:spcAft>
              <a:buNone/>
            </a:pPr>
            <a:r>
              <a:rPr lang="en-GB" u="sng">
                <a:solidFill>
                  <a:schemeClr val="hlink"/>
                </a:solidFill>
                <a:hlinkClick r:id="rId3"/>
              </a:rPr>
              <a:t>http://jsonviewer.stack.hu/</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66fb9606ee_0_3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a few ways we can apply the AJAX technique.</a:t>
            </a:r>
            <a:endParaRPr/>
          </a:p>
          <a:p>
            <a:pPr indent="-298450" lvl="0" marL="457200" rtl="0" algn="l">
              <a:spcBef>
                <a:spcPts val="0"/>
              </a:spcBef>
              <a:spcAft>
                <a:spcPts val="0"/>
              </a:spcAft>
              <a:buSzPts val="1100"/>
              <a:buAutoNum type="arabicPeriod"/>
            </a:pPr>
            <a:r>
              <a:rPr lang="en-GB"/>
              <a:t>Traditional way is the XMLHTTP request which is very long</a:t>
            </a:r>
            <a:endParaRPr/>
          </a:p>
          <a:p>
            <a:pPr indent="-298450" lvl="0" marL="457200" rtl="0" algn="l">
              <a:spcBef>
                <a:spcPts val="0"/>
              </a:spcBef>
              <a:spcAft>
                <a:spcPts val="0"/>
              </a:spcAft>
              <a:buSzPts val="1100"/>
              <a:buAutoNum type="arabicPeriod"/>
            </a:pPr>
            <a:r>
              <a:rPr lang="en-GB"/>
              <a:t>Using the new Javascript FETCH API</a:t>
            </a:r>
            <a:endParaRPr/>
          </a:p>
          <a:p>
            <a:pPr indent="-298450" lvl="0" marL="457200" rtl="0" algn="l">
              <a:spcBef>
                <a:spcPts val="0"/>
              </a:spcBef>
              <a:spcAft>
                <a:spcPts val="0"/>
              </a:spcAft>
              <a:buSzPts val="1100"/>
              <a:buAutoNum type="arabicPeriod"/>
            </a:pPr>
            <a:r>
              <a:rPr lang="en-GB"/>
              <a:t>We can use jquery ajax methods to simplify our coding too.</a:t>
            </a:r>
            <a:endParaRPr/>
          </a:p>
        </p:txBody>
      </p:sp>
      <p:sp>
        <p:nvSpPr>
          <p:cNvPr id="698" name="Google Shape;698;g166fb9606ee_0_3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66fb9606ee_0_36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 can view our AJAX requests by referencing XHR under Network tools</a:t>
            </a:r>
            <a:endParaRPr/>
          </a:p>
        </p:txBody>
      </p:sp>
      <p:sp>
        <p:nvSpPr>
          <p:cNvPr id="708" name="Google Shape;708;g166fb9606ee_0_3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166fb9606ee_0_37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can get tedious if you have multiple AJAX requests</a:t>
            </a:r>
            <a:endParaRPr/>
          </a:p>
        </p:txBody>
      </p:sp>
      <p:sp>
        <p:nvSpPr>
          <p:cNvPr id="720" name="Google Shape;720;g166fb9606ee_0_3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66fb9606ee_0_38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XMLHTTP requests have 5 main states. </a:t>
            </a:r>
            <a:endParaRPr/>
          </a:p>
          <a:p>
            <a:pPr indent="0" lvl="0" marL="0" rtl="0" algn="l">
              <a:spcBef>
                <a:spcPts val="0"/>
              </a:spcBef>
              <a:spcAft>
                <a:spcPts val="0"/>
              </a:spcAft>
              <a:buClr>
                <a:schemeClr val="dk1"/>
              </a:buClr>
              <a:buFont typeface="Arial"/>
              <a:buNone/>
            </a:pPr>
            <a:r>
              <a:rPr lang="en-GB" sz="1400" u="sng">
                <a:solidFill>
                  <a:srgbClr val="0563C1"/>
                </a:solidFill>
                <a:latin typeface="Calibri"/>
                <a:ea typeface="Calibri"/>
                <a:cs typeface="Calibri"/>
                <a:sym typeface="Calibri"/>
                <a:hlinkClick r:id="rId2">
                  <a:extLst>
                    <a:ext uri="{A12FA001-AC4F-418D-AE19-62706E023703}">
                      <ahyp:hlinkClr val="tx"/>
                    </a:ext>
                  </a:extLst>
                </a:hlinkClick>
              </a:rPr>
              <a:t>https://developer.mozilla.org/en-US/docs/Web/API/XMLHttpRequest/readyState</a:t>
            </a:r>
            <a:endParaRPr sz="14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730" name="Google Shape;730;g166fb9606ee_0_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66fb9606ee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0" name="Google Shape;740;g166fb9606ee_0_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1" name="Google Shape;741;g166fb9606ee_0_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66fb9606ee_1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66fb9606ee_1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66fb9606e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66fb9606e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166fb9606ee_0_41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Imagine you go to a restaraunt.</a:t>
            </a:r>
            <a:endParaRPr/>
          </a:p>
          <a:p>
            <a:pPr indent="0" lvl="0" marL="0" rtl="0" algn="l">
              <a:spcBef>
                <a:spcPts val="0"/>
              </a:spcBef>
              <a:spcAft>
                <a:spcPts val="0"/>
              </a:spcAft>
              <a:buNone/>
            </a:pPr>
            <a:r>
              <a:rPr lang="en-GB"/>
              <a:t>The waiter takes your order. And goes to the kitchen with your order.</a:t>
            </a:r>
            <a:endParaRPr/>
          </a:p>
          <a:p>
            <a:pPr indent="0" lvl="0" marL="0" rtl="0" algn="l">
              <a:spcBef>
                <a:spcPts val="0"/>
              </a:spcBef>
              <a:spcAft>
                <a:spcPts val="0"/>
              </a:spcAft>
              <a:buNone/>
            </a:pPr>
            <a:r>
              <a:rPr lang="en-GB"/>
              <a:t>You have no idea how your meal is cooked. </a:t>
            </a:r>
            <a:endParaRPr/>
          </a:p>
          <a:p>
            <a:pPr indent="0" lvl="0" marL="0" rtl="0" algn="l">
              <a:spcBef>
                <a:spcPts val="0"/>
              </a:spcBef>
              <a:spcAft>
                <a:spcPts val="0"/>
              </a:spcAft>
              <a:buNone/>
            </a:pPr>
            <a:r>
              <a:rPr lang="en-GB"/>
              <a:t>The waiter comes back with your awesome meal.</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Basically APIs work in this manner. </a:t>
            </a:r>
            <a:endParaRPr/>
          </a:p>
          <a:p>
            <a:pPr indent="0" lvl="0" marL="0" rtl="0" algn="l">
              <a:spcBef>
                <a:spcPts val="0"/>
              </a:spcBef>
              <a:spcAft>
                <a:spcPts val="0"/>
              </a:spcAft>
              <a:buNone/>
            </a:pPr>
            <a:r>
              <a:rPr lang="en-GB"/>
              <a:t>We provide information to an API and that API will somehow process your information together with its system/code and return the correct results to you.</a:t>
            </a:r>
            <a:endParaRPr/>
          </a:p>
        </p:txBody>
      </p:sp>
      <p:sp>
        <p:nvSpPr>
          <p:cNvPr id="760" name="Google Shape;760;g166fb9606ee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66fb9606ee_0_4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Check out this great video on how APIs work</a:t>
            </a:r>
            <a:endParaRPr/>
          </a:p>
          <a:p>
            <a:pPr indent="0" lvl="0" marL="0" rtl="0" algn="l">
              <a:spcBef>
                <a:spcPts val="0"/>
              </a:spcBef>
              <a:spcAft>
                <a:spcPts val="0"/>
              </a:spcAft>
              <a:buClr>
                <a:schemeClr val="dk1"/>
              </a:buClr>
              <a:buSzPts val="1100"/>
              <a:buFont typeface="Arial"/>
              <a:buNone/>
            </a:pPr>
            <a:r>
              <a:rPr lang="en-GB" u="sng">
                <a:solidFill>
                  <a:schemeClr val="hlink"/>
                </a:solidFill>
                <a:hlinkClick r:id="rId2"/>
              </a:rPr>
              <a:t>https://www.youtube.com/watch?v=s7wmiS2mSXY</a:t>
            </a:r>
            <a:endParaRPr/>
          </a:p>
          <a:p>
            <a:pPr indent="0" lvl="0" marL="0" rtl="0" algn="l">
              <a:spcBef>
                <a:spcPts val="0"/>
              </a:spcBef>
              <a:spcAft>
                <a:spcPts val="0"/>
              </a:spcAft>
              <a:buNone/>
            </a:pPr>
            <a:r>
              <a:t/>
            </a:r>
            <a:endParaRPr/>
          </a:p>
        </p:txBody>
      </p:sp>
      <p:sp>
        <p:nvSpPr>
          <p:cNvPr id="770" name="Google Shape;770;g166fb9606ee_0_4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66fb9606ee_0_4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as we break it down to a chart this is how an APi can look like.</a:t>
            </a:r>
            <a:endParaRPr/>
          </a:p>
          <a:p>
            <a:pPr indent="0" lvl="0" marL="0" rtl="0" algn="l">
              <a:spcBef>
                <a:spcPts val="0"/>
              </a:spcBef>
              <a:spcAft>
                <a:spcPts val="0"/>
              </a:spcAft>
              <a:buNone/>
            </a:pPr>
            <a:r>
              <a:rPr lang="en-GB"/>
              <a:t>The programmer sends information to the API, and the API processes it on their end. </a:t>
            </a:r>
            <a:endParaRPr/>
          </a:p>
          <a:p>
            <a:pPr indent="0" lvl="0" marL="0" rtl="0" algn="l">
              <a:spcBef>
                <a:spcPts val="0"/>
              </a:spcBef>
              <a:spcAft>
                <a:spcPts val="0"/>
              </a:spcAft>
              <a:buNone/>
            </a:pPr>
            <a:r>
              <a:rPr lang="en-GB"/>
              <a:t>They then send it back to the programmer.</a:t>
            </a:r>
            <a:endParaRPr/>
          </a:p>
          <a:p>
            <a:pPr indent="0" lvl="0" marL="0" rtl="0" algn="l">
              <a:spcBef>
                <a:spcPts val="0"/>
              </a:spcBef>
              <a:spcAft>
                <a:spcPts val="0"/>
              </a:spcAft>
              <a:buNone/>
            </a:pPr>
            <a:r>
              <a:t/>
            </a:r>
            <a:endParaRPr/>
          </a:p>
        </p:txBody>
      </p:sp>
      <p:sp>
        <p:nvSpPr>
          <p:cNvPr id="780" name="Google Shape;780;g166fb9606ee_0_4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66fb9606ee_0_4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3" name="Google Shape;793;g166fb9606ee_0_4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As web developers we are constantly stressed for time to build complex applications.</a:t>
            </a:r>
            <a:endParaRPr/>
          </a:p>
          <a:p>
            <a:pPr indent="0" lvl="0" marL="0" rtl="0" algn="l">
              <a:spcBef>
                <a:spcPts val="0"/>
              </a:spcBef>
              <a:spcAft>
                <a:spcPts val="0"/>
              </a:spcAft>
              <a:buNone/>
            </a:pPr>
            <a:r>
              <a:rPr lang="en-GB"/>
              <a:t>We can tap onto useful APIs and create a better and more powerful application and we can cater more time to creating better user experiences.</a:t>
            </a:r>
            <a:endParaRPr/>
          </a:p>
          <a:p>
            <a:pPr indent="0" lvl="0" marL="0" rtl="0" algn="l">
              <a:spcBef>
                <a:spcPts val="0"/>
              </a:spcBef>
              <a:spcAft>
                <a:spcPts val="0"/>
              </a:spcAft>
              <a:buNone/>
            </a:pPr>
            <a:r>
              <a:t/>
            </a:r>
            <a:endParaRPr/>
          </a:p>
        </p:txBody>
      </p:sp>
      <p:sp>
        <p:nvSpPr>
          <p:cNvPr id="794" name="Google Shape;794;g166fb9606ee_0_4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66fb9606ee_0_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g166fb9606ee_0_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Without an API, finding out the weather will be tough. We can’t actually build the weather system.</a:t>
            </a:r>
            <a:endParaRPr/>
          </a:p>
          <a:p>
            <a:pPr indent="0" lvl="0" marL="0" rtl="0" algn="l">
              <a:spcBef>
                <a:spcPts val="0"/>
              </a:spcBef>
              <a:spcAft>
                <a:spcPts val="0"/>
              </a:spcAft>
              <a:buNone/>
            </a:pPr>
            <a:r>
              <a:rPr lang="en-GB"/>
              <a:t>With an API, we can do just that. We let the weather handling be done by the API, and we tell our API a question say what’s the weather today.</a:t>
            </a:r>
            <a:endParaRPr/>
          </a:p>
          <a:p>
            <a:pPr indent="0" lvl="0" marL="0" rtl="0" algn="l">
              <a:spcBef>
                <a:spcPts val="0"/>
              </a:spcBef>
              <a:spcAft>
                <a:spcPts val="0"/>
              </a:spcAft>
              <a:buNone/>
            </a:pPr>
            <a:r>
              <a:rPr lang="en-GB"/>
              <a:t>Our API will receive the request and process that information. It will then send back a response whether it is successful or unsuccessful with the appropriate result set. </a:t>
            </a:r>
            <a:endParaRPr/>
          </a:p>
        </p:txBody>
      </p:sp>
      <p:sp>
        <p:nvSpPr>
          <p:cNvPr id="807" name="Google Shape;807;g166fb9606ee_0_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66fb9606ee_1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66fb9606ee_1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66fb9606ee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66fb9606ee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Here’s an example of the Github api with JSON data being shown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1200" u="sng">
                <a:solidFill>
                  <a:srgbClr val="0097A7"/>
                </a:solidFill>
                <a:latin typeface="Calibri"/>
                <a:ea typeface="Calibri"/>
                <a:cs typeface="Calibri"/>
                <a:sym typeface="Calibri"/>
                <a:hlinkClick r:id="rId2">
                  <a:extLst>
                    <a:ext uri="{A12FA001-AC4F-418D-AE19-62706E023703}">
                      <ahyp:hlinkClr val="tx"/>
                    </a:ext>
                  </a:extLst>
                </a:hlinkClick>
              </a:rPr>
              <a:t>https://api.github.com/users/immalcolm</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166fb9606ee_0_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Commonly referred as fetching data from an API and displaying it.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None/>
            </a:pPr>
            <a:r>
              <a:rPr lang="en-GB" sz="1200">
                <a:solidFill>
                  <a:schemeClr val="dk1"/>
                </a:solidFill>
                <a:latin typeface="Calibri"/>
                <a:ea typeface="Calibri"/>
                <a:cs typeface="Calibri"/>
                <a:sym typeface="Calibri"/>
              </a:rPr>
              <a:t>The earlier Github example is an example of fetching data from the Github API</a:t>
            </a:r>
            <a:endParaRPr sz="1200">
              <a:solidFill>
                <a:schemeClr val="dk1"/>
              </a:solidFill>
              <a:latin typeface="Calibri"/>
              <a:ea typeface="Calibri"/>
              <a:cs typeface="Calibri"/>
              <a:sym typeface="Calibri"/>
            </a:endParaRPr>
          </a:p>
          <a:p>
            <a:pPr indent="0" lvl="0" marL="0" rtl="0" algn="l">
              <a:spcBef>
                <a:spcPts val="0"/>
              </a:spcBef>
              <a:spcAft>
                <a:spcPts val="0"/>
              </a:spcAft>
              <a:buNone/>
            </a:pPr>
            <a:r>
              <a:t/>
            </a:r>
            <a:endParaRPr sz="1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Let’s install POSTMAN to test APIs out real quick</a:t>
            </a:r>
            <a:endParaRPr sz="1200">
              <a:solidFill>
                <a:schemeClr val="dk1"/>
              </a:solidFill>
              <a:latin typeface="Calibri"/>
              <a:ea typeface="Calibri"/>
              <a:cs typeface="Calibri"/>
              <a:sym typeface="Calibri"/>
            </a:endParaRPr>
          </a:p>
        </p:txBody>
      </p:sp>
      <p:sp>
        <p:nvSpPr>
          <p:cNvPr id="840" name="Google Shape;840;g166fb9606ee_0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166fb9606ee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166fb9606ee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we setup our request. In most instances, we are basically requesting information. </a:t>
            </a:r>
            <a:br>
              <a:rPr lang="en-GB"/>
            </a:br>
            <a:r>
              <a:rPr lang="en-GB"/>
              <a:t>So select Request</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66fb9606ee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66fb9606ee_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we have to save our request information first.</a:t>
            </a:r>
            <a:endParaRPr/>
          </a:p>
          <a:p>
            <a:pPr indent="0" lvl="0" marL="0" rtl="0" algn="l">
              <a:spcBef>
                <a:spcPts val="0"/>
              </a:spcBef>
              <a:spcAft>
                <a:spcPts val="0"/>
              </a:spcAft>
              <a:buNone/>
            </a:pPr>
            <a:r>
              <a:rPr lang="en-GB"/>
              <a:t>Simply enter a request name related to your query.</a:t>
            </a:r>
            <a:endParaRPr/>
          </a:p>
          <a:p>
            <a:pPr indent="0" lvl="0" marL="0" rtl="0" algn="l">
              <a:spcBef>
                <a:spcPts val="0"/>
              </a:spcBef>
              <a:spcAft>
                <a:spcPts val="0"/>
              </a:spcAft>
              <a:buNone/>
            </a:pPr>
            <a:r>
              <a:rPr lang="en-GB"/>
              <a:t>Then save it to your collection or create a new collection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Then you will be greeted with the POSTman interface. </a:t>
            </a:r>
            <a:endParaRPr/>
          </a:p>
          <a:p>
            <a:pPr indent="0" lvl="0" marL="0" rtl="0" algn="l">
              <a:spcBef>
                <a:spcPts val="0"/>
              </a:spcBef>
              <a:spcAft>
                <a:spcPts val="0"/>
              </a:spcAft>
              <a:buNone/>
            </a:pPr>
            <a:r>
              <a:rPr lang="en-GB"/>
              <a:t>Enter the URL you want to query and click on send</a:t>
            </a:r>
            <a:endParaRPr/>
          </a:p>
          <a:p>
            <a:pPr indent="0" lvl="0" marL="0" rtl="0" algn="l">
              <a:spcBef>
                <a:spcPts val="0"/>
              </a:spcBef>
              <a:spcAft>
                <a:spcPts val="0"/>
              </a:spcAft>
              <a:buNone/>
            </a:pPr>
            <a:r>
              <a:rPr lang="en-GB"/>
              <a:t>There are several other paramters you might have to key in depending on the API, but in this instance we do not need to bother.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will see a long chunk of JSON information. This is the end result that is coming back</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66fb9606e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66fb9606e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166fb9606ee_0_4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 name="Google Shape;879;g166fb9606ee_0_4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GB"/>
              <a:t>Let’s try this example together with the class. </a:t>
            </a:r>
            <a:endParaRPr/>
          </a:p>
        </p:txBody>
      </p:sp>
      <p:sp>
        <p:nvSpPr>
          <p:cNvPr id="880" name="Google Shape;880;g166fb9606ee_0_49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66fb9606ee_1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66fb9606ee_1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166fb9606ee_0_5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introduce the fetch method </a:t>
            </a:r>
            <a:endParaRPr/>
          </a:p>
          <a:p>
            <a:pPr indent="0" lvl="0" marL="0" rtl="0" algn="l">
              <a:spcBef>
                <a:spcPts val="0"/>
              </a:spcBef>
              <a:spcAft>
                <a:spcPts val="0"/>
              </a:spcAft>
              <a:buNone/>
            </a:pPr>
            <a:r>
              <a:rPr lang="en-GB"/>
              <a:t>In this fetch method, we send a URL over and some data</a:t>
            </a:r>
            <a:endParaRPr/>
          </a:p>
          <a:p>
            <a:pPr indent="0" lvl="0" marL="0" rtl="0" algn="l">
              <a:spcBef>
                <a:spcPts val="0"/>
              </a:spcBef>
              <a:spcAft>
                <a:spcPts val="0"/>
              </a:spcAft>
              <a:buNone/>
            </a:pPr>
            <a:r>
              <a:rPr lang="en-GB"/>
              <a:t>Then we wait for data to be return to us. Fetch in this sense returns for a “promise”. </a:t>
            </a:r>
            <a:endParaRPr/>
          </a:p>
          <a:p>
            <a:pPr indent="0" lvl="0" marL="0" rtl="0" algn="l">
              <a:spcBef>
                <a:spcPts val="0"/>
              </a:spcBef>
              <a:spcAft>
                <a:spcPts val="0"/>
              </a:spcAft>
              <a:buNone/>
            </a:pPr>
            <a:r>
              <a:t/>
            </a:r>
            <a:endParaRPr/>
          </a:p>
        </p:txBody>
      </p:sp>
      <p:sp>
        <p:nvSpPr>
          <p:cNvPr id="900" name="Google Shape;900;g166fb9606ee_0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166fb9606ee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166fb9606ee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66fb9606ee_0_5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g166fb9606ee_0_5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166fb9606ee_1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166fb9606ee_1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https://replit.com/@modern-frontend/Taxi-Fare-While-Loop#README.md</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66fb9606ee_0_55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Let’s work on something more complex like retrivig the PSI data from govsg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56" name="Google Shape;956;g166fb9606ee_0_5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66fb9606ee_0_5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g166fb9606ee_0_5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66fb9606ee_0_56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Most APIs will document their API processes in their documentation.</a:t>
            </a:r>
            <a:endParaRPr/>
          </a:p>
          <a:p>
            <a:pPr indent="0" lvl="0" marL="0" rtl="0" algn="l">
              <a:spcBef>
                <a:spcPts val="0"/>
              </a:spcBef>
              <a:spcAft>
                <a:spcPts val="0"/>
              </a:spcAft>
              <a:buNone/>
            </a:pPr>
            <a:r>
              <a:rPr lang="en-GB"/>
              <a:t>From here, we can gather how to request for API data based on the API request settings. </a:t>
            </a:r>
            <a:endParaRPr/>
          </a:p>
          <a:p>
            <a:pPr indent="0" lvl="0" marL="0" rtl="0" algn="l">
              <a:spcBef>
                <a:spcPts val="0"/>
              </a:spcBef>
              <a:spcAft>
                <a:spcPts val="0"/>
              </a:spcAft>
              <a:buNone/>
            </a:pPr>
            <a:r>
              <a:t/>
            </a:r>
            <a:endParaRPr/>
          </a:p>
        </p:txBody>
      </p:sp>
      <p:sp>
        <p:nvSpPr>
          <p:cNvPr id="974" name="Google Shape;974;g166fb9606ee_0_5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66fb9606ee_1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66fb9606ee_1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https://replit.com/@modern-frontend/Taxi-Fare-While-Loop#README.md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66fb9606e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66fb9606e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66fb9606ee_0_74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166fb9606ee_0_7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66fb9606ee_0_75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g166fb9606ee_0_7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g166fb9606ee_0_7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7" name="Google Shape;1027;g166fb9606ee_0_7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8" name="Google Shape;1028;g166fb9606ee_0_7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166fb9606ee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166fb9606ee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900" u="sng">
                <a:solidFill>
                  <a:srgbClr val="0097A7"/>
                </a:solidFill>
                <a:hlinkClick r:id="rId2">
                  <a:extLst>
                    <a:ext uri="{A12FA001-AC4F-418D-AE19-62706E023703}">
                      <ahyp:hlinkClr val="tx"/>
                    </a:ext>
                  </a:extLst>
                </a:hlinkClick>
              </a:rPr>
              <a:t>https://www.youtube.com/watch?v=8aGhZQkoFbQ&amp;vl=en</a:t>
            </a:r>
            <a:endParaRPr sz="900">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66fb9606ee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66fb9606ee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66fb9606ee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66fb9606ee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2" name="Google Shape;5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3" name="Google Shape;5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4" name="Google Shape;5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100"/>
              <a:buNone/>
              <a:defRPr sz="1100"/>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5" name="Google Shape;5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OBJECT_1">
    <p:spTree>
      <p:nvGrpSpPr>
        <p:cNvPr id="56" name="Shape 56"/>
        <p:cNvGrpSpPr/>
        <p:nvPr/>
      </p:nvGrpSpPr>
      <p:grpSpPr>
        <a:xfrm>
          <a:off x="0" y="0"/>
          <a:ext cx="0" cy="0"/>
          <a:chOff x="0" y="0"/>
          <a:chExt cx="0" cy="0"/>
        </a:xfrm>
      </p:grpSpPr>
      <p:sp>
        <p:nvSpPr>
          <p:cNvPr id="57" name="Google Shape;57;p1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8" name="Google Shape;58;p14"/>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59" name="Google Shape;59;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0" name="Google Shape;60;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1" name="Google Shape;61;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2.png"/><Relationship Id="rId10" Type="http://schemas.openxmlformats.org/officeDocument/2006/relationships/image" Target="../media/image3.png"/><Relationship Id="rId13" Type="http://schemas.openxmlformats.org/officeDocument/2006/relationships/image" Target="../media/image14.png"/><Relationship Id="rId12" Type="http://schemas.openxmlformats.org/officeDocument/2006/relationships/image" Target="../media/image11.png"/><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20.png"/><Relationship Id="rId5" Type="http://schemas.openxmlformats.org/officeDocument/2006/relationships/image" Target="../media/image18.png"/><Relationship Id="rId6" Type="http://schemas.openxmlformats.org/officeDocument/2006/relationships/image" Target="../media/image8.png"/><Relationship Id="rId7" Type="http://schemas.openxmlformats.org/officeDocument/2006/relationships/image" Target="../media/image15.png"/><Relationship Id="rId8"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5.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6.png"/><Relationship Id="rId9" Type="http://schemas.openxmlformats.org/officeDocument/2006/relationships/image" Target="../media/image19.png"/><Relationship Id="rId5" Type="http://schemas.openxmlformats.org/officeDocument/2006/relationships/image" Target="../media/image1.png"/><Relationship Id="rId6" Type="http://schemas.openxmlformats.org/officeDocument/2006/relationships/image" Target="../media/image11.png"/><Relationship Id="rId7" Type="http://schemas.openxmlformats.org/officeDocument/2006/relationships/image" Target="../media/image3.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hyperlink" Target="https://developer.mozilla.org/en-US/docs/Web/HTTP/Status" TargetMode="External"/><Relationship Id="rId5"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27.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9.png"/><Relationship Id="rId4" Type="http://schemas.openxmlformats.org/officeDocument/2006/relationships/hyperlink" Target="https://replit.com/@immalcolm/ajax-examples" TargetMode="External"/><Relationship Id="rId5"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hyperlink" Target="https://replit.com/@immalcolm/ajax-examples" TargetMode="External"/><Relationship Id="rId7"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hyperlink" Target="https://replit.com/@immalcolm/ajax-examples" TargetMode="External"/><Relationship Id="rId5"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hyperlink" Target="https://replit.com/@immalcolm/ajax-examples" TargetMode="External"/><Relationship Id="rId5"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hyperlink" Target="http://adaptivepath.org/ideas/ajax-new-approach-web-applications/" TargetMode="External"/><Relationship Id="rId4" Type="http://schemas.openxmlformats.org/officeDocument/2006/relationships/image" Target="../media/image36.png"/><Relationship Id="rId5" Type="http://schemas.openxmlformats.org/officeDocument/2006/relationships/image" Target="../media/image27.png"/><Relationship Id="rId6" Type="http://schemas.openxmlformats.org/officeDocument/2006/relationships/image" Target="../media/image1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33.png"/><Relationship Id="rId4" Type="http://schemas.openxmlformats.org/officeDocument/2006/relationships/hyperlink" Target="http://adaptivepath.org/ideas/ajax-new-approach-web-applications/" TargetMode="External"/><Relationship Id="rId5" Type="http://schemas.openxmlformats.org/officeDocument/2006/relationships/image" Target="../media/image1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40.png"/><Relationship Id="rId4"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7.png"/><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8.png"/><Relationship Id="rId4" Type="http://schemas.openxmlformats.org/officeDocument/2006/relationships/hyperlink" Target="http://drive.google.com/file/d/19tz91OVMPv7-ZTuciNVfmRUJLcyGFlAE/view" TargetMode="External"/><Relationship Id="rId5" Type="http://schemas.openxmlformats.org/officeDocument/2006/relationships/image" Target="../media/image28.png"/><Relationship Id="rId6" Type="http://schemas.openxmlformats.org/officeDocument/2006/relationships/image" Target="../media/image1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hyperlink" Target="https://replit.com/@immalcolm/ajax-examples" TargetMode="External"/><Relationship Id="rId5"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s://replit.com/@immalcolm/ajax-examples" TargetMode="Externa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hyperlink" Target="https://replit.com/@immalcolm/ajax-examples" TargetMode="External"/><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43.png"/><Relationship Id="rId5" Type="http://schemas.openxmlformats.org/officeDocument/2006/relationships/hyperlink" Target="https://replit.com/@immalcolm/ajax-examples" TargetMode="External"/><Relationship Id="rId6"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7.png"/><Relationship Id="rId4" Type="http://schemas.openxmlformats.org/officeDocument/2006/relationships/hyperlink" Target="https://www.reddit.com/.json" TargetMode="External"/><Relationship Id="rId5" Type="http://schemas.openxmlformats.org/officeDocument/2006/relationships/image" Target="../media/image42.png"/><Relationship Id="rId6"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hyperlink" Target="https://jsonpathfinder.com/" TargetMode="External"/><Relationship Id="rId5"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5.png"/><Relationship Id="rId4" Type="http://schemas.openxmlformats.org/officeDocument/2006/relationships/hyperlink" Target="https://chrome.google.com/webstore/detail/json-viewer/gbmdgpbipfallnflgajpaliibnhdgobh" TargetMode="External"/><Relationship Id="rId5" Type="http://schemas.openxmlformats.org/officeDocument/2006/relationships/hyperlink" Target="http://jsonviewer.stack.hu/" TargetMode="External"/><Relationship Id="rId6"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54.png"/><Relationship Id="rId4" Type="http://schemas.openxmlformats.org/officeDocument/2006/relationships/hyperlink" Target="https://developer.mozilla.org/en-US/docs/Web/API/XMLHttpRequest/readyState" TargetMode="External"/><Relationship Id="rId5"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38.png"/><Relationship Id="rId4" Type="http://schemas.openxmlformats.org/officeDocument/2006/relationships/image" Target="../media/image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hyperlink" Target="http://www.youtube.com/watch?v=s7wmiS2mSXY" TargetMode="External"/><Relationship Id="rId4" Type="http://schemas.openxmlformats.org/officeDocument/2006/relationships/image" Target="../media/image41.jpg"/><Relationship Id="rId5" Type="http://schemas.openxmlformats.org/officeDocument/2006/relationships/hyperlink" Target="https://www.youtube.com/watch?v=s7wmiS2mSXY" TargetMode="External"/><Relationship Id="rId6"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hyperlink" Target="http://sproutsocial.com/insights/what-is-an-api/" TargetMode="External"/><Relationship Id="rId5" Type="http://schemas.openxmlformats.org/officeDocument/2006/relationships/hyperlink" Target="http://www.youtube.com/watch?v=7YcW25PHnAA" TargetMode="External"/><Relationship Id="rId6" Type="http://schemas.openxmlformats.org/officeDocument/2006/relationships/image" Target="../media/image50.jpg"/><Relationship Id="rId7" Type="http://schemas.openxmlformats.org/officeDocument/2006/relationships/image" Target="../media/image1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image" Target="../media/image1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hyperlink" Target="https://www.quora.com/What-is-an-API-4" TargetMode="External"/><Relationship Id="rId4"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hyperlink" Target="https://api.github.com/users/immalcolm" TargetMode="External"/><Relationship Id="rId4" Type="http://schemas.openxmlformats.org/officeDocument/2006/relationships/image" Target="../media/image59.png"/><Relationship Id="rId5" Type="http://schemas.openxmlformats.org/officeDocument/2006/relationships/hyperlink" Target="https://replit.com/@immalcolm/simple-githubjson#script.js" TargetMode="External"/><Relationship Id="rId6"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52.png"/><Relationship Id="rId4" Type="http://schemas.openxmlformats.org/officeDocument/2006/relationships/hyperlink" Target="https://www.getpostman.com/" TargetMode="External"/><Relationship Id="rId5" Type="http://schemas.openxmlformats.org/officeDocument/2006/relationships/hyperlink" Target="https://www.postman.com/downloads/" TargetMode="External"/><Relationship Id="rId6" Type="http://schemas.openxmlformats.org/officeDocument/2006/relationships/image" Target="../media/image1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58.png"/><Relationship Id="rId4"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65.png"/><Relationship Id="rId4" Type="http://schemas.openxmlformats.org/officeDocument/2006/relationships/image" Target="../media/image55.png"/><Relationship Id="rId5"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5.png"/><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hyperlink" Target="http://getpostman.com/" TargetMode="External"/><Relationship Id="rId4" Type="http://schemas.openxmlformats.org/officeDocument/2006/relationships/hyperlink" Target="https://ipapi.co/" TargetMode="External"/><Relationship Id="rId5" Type="http://schemas.openxmlformats.org/officeDocument/2006/relationships/hyperlink" Target="https://ipapi.co/json" TargetMode="External"/><Relationship Id="rId6"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developer.mozilla.org/en-US/docs/Web/API/Fetch_API/Using_Fetch" TargetMode="Externa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63.png"/><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hyperlink" Target="https://developer.mozilla.org/en-US/docs/Web/API/Fetch_API" TargetMode="External"/><Relationship Id="rId4" Type="http://schemas.openxmlformats.org/officeDocument/2006/relationships/image" Target="../media/image27.png"/><Relationship Id="rId5" Type="http://schemas.openxmlformats.org/officeDocument/2006/relationships/image" Target="../media/image67.png"/><Relationship Id="rId6"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5.xml"/><Relationship Id="rId3" Type="http://schemas.openxmlformats.org/officeDocument/2006/relationships/image" Target="../media/image60.png"/><Relationship Id="rId4" Type="http://schemas.openxmlformats.org/officeDocument/2006/relationships/hyperlink" Target="https://developer.mozilla.org/en-US/docs/Web/API/Fetch_API/Using_Fetch" TargetMode="External"/><Relationship Id="rId5" Type="http://schemas.openxmlformats.org/officeDocument/2006/relationships/image" Target="../media/image62.png"/><Relationship Id="rId6" Type="http://schemas.openxmlformats.org/officeDocument/2006/relationships/image" Target="../media/image1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6.png"/><Relationship Id="rId4" Type="http://schemas.openxmlformats.org/officeDocument/2006/relationships/hyperlink" Target="https://data.gov.sg/" TargetMode="External"/><Relationship Id="rId5" Type="http://schemas.openxmlformats.org/officeDocument/2006/relationships/image" Target="../media/image1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68.png"/><Relationship Id="rId4" Type="http://schemas.openxmlformats.org/officeDocument/2006/relationships/hyperlink" Target="https://data.gov.sg/dataset/psi" TargetMode="External"/><Relationship Id="rId5" Type="http://schemas.openxmlformats.org/officeDocument/2006/relationships/image" Target="../media/image1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9.xml"/><Relationship Id="rId3" Type="http://schemas.openxmlformats.org/officeDocument/2006/relationships/image" Target="../media/image60.png"/><Relationship Id="rId4" Type="http://schemas.openxmlformats.org/officeDocument/2006/relationships/hyperlink" Target="https://developer.mozilla.org/en-US/docs/Web/API/Fetch_API/Using_Fetch" TargetMode="External"/><Relationship Id="rId5" Type="http://schemas.openxmlformats.org/officeDocument/2006/relationships/image" Target="../media/image61.png"/><Relationship Id="rId6"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 Id="rId3" Type="http://schemas.openxmlformats.org/officeDocument/2006/relationships/image" Target="../media/image19.png"/><Relationship Id="rId4" Type="http://schemas.openxmlformats.org/officeDocument/2006/relationships/image" Target="../media/image57.png"/><Relationship Id="rId5" Type="http://schemas.openxmlformats.org/officeDocument/2006/relationships/image" Target="../media/image69.png"/></Relationships>
</file>

<file path=ppt/slides/_rels/slide71.xml.rels><?xml version="1.0" encoding="UTF-8" standalone="yes"?><Relationships xmlns="http://schemas.openxmlformats.org/package/2006/relationships"><Relationship Id="rId11" Type="http://schemas.openxmlformats.org/officeDocument/2006/relationships/hyperlink" Target="https://www.google.com/url?sa=t&amp;rct=j&amp;q=&amp;esrc=s&amp;source=web&amp;cd=1&amp;ved=0ahUKEwjVx7WSroPbAhUML48KHcfdDO4QFggoMAA&amp;url=https://chrome.google.com/webstore/detail/jsonview/chklaanhfefbnpoihckbnefhakgolnmc?hl%3Den&amp;usg=AOvVaw1cwAAqKAg_lG8NiFCoxjHF" TargetMode="External"/><Relationship Id="rId10" Type="http://schemas.openxmlformats.org/officeDocument/2006/relationships/hyperlink" Target="http://crossorigin.me/" TargetMode="External"/><Relationship Id="rId13" Type="http://schemas.openxmlformats.org/officeDocument/2006/relationships/hyperlink" Target="http://animista.net/" TargetMode="External"/><Relationship Id="rId12" Type="http://schemas.openxmlformats.org/officeDocument/2006/relationships/hyperlink" Target="https://jsonformatter.org/" TargetMode="External"/><Relationship Id="rId1" Type="http://schemas.openxmlformats.org/officeDocument/2006/relationships/slideLayout" Target="../slideLayouts/slideLayout12.xml"/><Relationship Id="rId2" Type="http://schemas.openxmlformats.org/officeDocument/2006/relationships/notesSlide" Target="../notesSlides/notesSlide71.xml"/><Relationship Id="rId3" Type="http://schemas.openxmlformats.org/officeDocument/2006/relationships/hyperlink" Target="https://applyhead.com/xmlhttprequest-vs-fetch-api/" TargetMode="External"/><Relationship Id="rId4" Type="http://schemas.openxmlformats.org/officeDocument/2006/relationships/hyperlink" Target="https://developer.mozilla.org/en-US/docs/Web/API/XMLHttpRequest" TargetMode="External"/><Relationship Id="rId9" Type="http://schemas.openxmlformats.org/officeDocument/2006/relationships/hyperlink" Target="https://www.youtube.com/watch?v=rJesac0_Ftw" TargetMode="External"/><Relationship Id="rId14" Type="http://schemas.openxmlformats.org/officeDocument/2006/relationships/image" Target="../media/image19.png"/><Relationship Id="rId5" Type="http://schemas.openxmlformats.org/officeDocument/2006/relationships/hyperlink" Target="https://www.w3schools.com/jquery/jquery_ajax_get_post.asp" TargetMode="External"/><Relationship Id="rId6" Type="http://schemas.openxmlformats.org/officeDocument/2006/relationships/hyperlink" Target="https://www.programmableweb.com/" TargetMode="External"/><Relationship Id="rId7" Type="http://schemas.openxmlformats.org/officeDocument/2006/relationships/hyperlink" Target="https://www.youtube.com/watch?v=7YcW25PHnAA" TargetMode="External"/><Relationship Id="rId8" Type="http://schemas.openxmlformats.org/officeDocument/2006/relationships/hyperlink" Target="https://www.youtube.com/watch?v=wI1CWzNtE-M"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2.xml"/><Relationship Id="rId3" Type="http://schemas.openxmlformats.org/officeDocument/2006/relationships/hyperlink" Target="https://developer.mozilla.org/en-US/docs/Web/API/XMLHttpRequest" TargetMode="External"/><Relationship Id="rId4" Type="http://schemas.openxmlformats.org/officeDocument/2006/relationships/hyperlink" Target="https://en.wikipedia.org/wiki/Application_programming_interface" TargetMode="External"/><Relationship Id="rId5" Type="http://schemas.openxmlformats.org/officeDocument/2006/relationships/image" Target="../media/image1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hyperlink" Target="https://www.youtube.com/watch?v=8aGhZQkoFbQ&amp;vl=en" TargetMode="External"/><Relationship Id="rId4" Type="http://schemas.openxmlformats.org/officeDocument/2006/relationships/image" Target="../media/image64.png"/><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p:nvPr/>
        </p:nvSpPr>
        <p:spPr>
          <a:xfrm>
            <a:off x="915675" y="1466500"/>
            <a:ext cx="2403600" cy="354000"/>
          </a:xfrm>
          <a:prstGeom prst="rect">
            <a:avLst/>
          </a:prstGeom>
          <a:solidFill>
            <a:srgbClr val="F6B20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 name="Google Shape;67;p15"/>
          <p:cNvSpPr txBox="1"/>
          <p:nvPr/>
        </p:nvSpPr>
        <p:spPr>
          <a:xfrm>
            <a:off x="915686" y="1848158"/>
            <a:ext cx="4338300" cy="744300"/>
          </a:xfrm>
          <a:prstGeom prst="rect">
            <a:avLst/>
          </a:prstGeom>
          <a:noFill/>
          <a:ln>
            <a:noFill/>
          </a:ln>
        </p:spPr>
        <p:txBody>
          <a:bodyPr anchorCtr="0" anchor="t" bIns="0" lIns="0" spcFirstLastPara="1" rIns="0" wrap="square" tIns="0">
            <a:spAutoFit/>
          </a:bodyPr>
          <a:lstStyle/>
          <a:p>
            <a:pPr indent="0" lvl="0" marL="0" marR="0" rtl="0" algn="l">
              <a:lnSpc>
                <a:spcPct val="93001"/>
              </a:lnSpc>
              <a:spcBef>
                <a:spcPts val="0"/>
              </a:spcBef>
              <a:spcAft>
                <a:spcPts val="0"/>
              </a:spcAft>
              <a:buNone/>
            </a:pPr>
            <a:r>
              <a:rPr lang="en-GB" sz="5200">
                <a:solidFill>
                  <a:srgbClr val="3B41C9"/>
                </a:solidFill>
                <a:latin typeface="Oswald"/>
                <a:ea typeface="Oswald"/>
                <a:cs typeface="Oswald"/>
                <a:sym typeface="Oswald"/>
              </a:rPr>
              <a:t>APIs</a:t>
            </a:r>
            <a:endParaRPr sz="100">
              <a:latin typeface="Oswald"/>
              <a:ea typeface="Oswald"/>
              <a:cs typeface="Oswald"/>
              <a:sym typeface="Oswald"/>
            </a:endParaRPr>
          </a:p>
        </p:txBody>
      </p:sp>
      <p:pic>
        <p:nvPicPr>
          <p:cNvPr id="68" name="Google Shape;68;p15"/>
          <p:cNvPicPr preferRelativeResize="0"/>
          <p:nvPr/>
        </p:nvPicPr>
        <p:blipFill rotWithShape="1">
          <a:blip r:embed="rId3">
            <a:alphaModFix/>
          </a:blip>
          <a:srcRect b="0" l="0" r="0" t="0"/>
          <a:stretch/>
        </p:blipFill>
        <p:spPr>
          <a:xfrm>
            <a:off x="5116272" y="2123240"/>
            <a:ext cx="5797658" cy="5797658"/>
          </a:xfrm>
          <a:prstGeom prst="rect">
            <a:avLst/>
          </a:prstGeom>
          <a:noFill/>
          <a:ln>
            <a:noFill/>
          </a:ln>
        </p:spPr>
      </p:pic>
      <p:pic>
        <p:nvPicPr>
          <p:cNvPr id="69" name="Google Shape;69;p15"/>
          <p:cNvPicPr preferRelativeResize="0"/>
          <p:nvPr/>
        </p:nvPicPr>
        <p:blipFill rotWithShape="1">
          <a:blip r:embed="rId4">
            <a:alphaModFix/>
          </a:blip>
          <a:srcRect b="0" l="0" r="0" t="0"/>
          <a:stretch/>
        </p:blipFill>
        <p:spPr>
          <a:xfrm>
            <a:off x="-1007425" y="-1028700"/>
            <a:ext cx="2057401" cy="2057401"/>
          </a:xfrm>
          <a:prstGeom prst="rect">
            <a:avLst/>
          </a:prstGeom>
          <a:noFill/>
          <a:ln>
            <a:noFill/>
          </a:ln>
        </p:spPr>
      </p:pic>
      <p:pic>
        <p:nvPicPr>
          <p:cNvPr id="70" name="Google Shape;70;p15"/>
          <p:cNvPicPr preferRelativeResize="0"/>
          <p:nvPr/>
        </p:nvPicPr>
        <p:blipFill rotWithShape="1">
          <a:blip r:embed="rId5">
            <a:alphaModFix/>
          </a:blip>
          <a:srcRect b="0" l="0" r="0" t="0"/>
          <a:stretch/>
        </p:blipFill>
        <p:spPr>
          <a:xfrm>
            <a:off x="5179289" y="1424159"/>
            <a:ext cx="3206022" cy="2849352"/>
          </a:xfrm>
          <a:prstGeom prst="rect">
            <a:avLst/>
          </a:prstGeom>
          <a:noFill/>
          <a:ln>
            <a:noFill/>
          </a:ln>
        </p:spPr>
      </p:pic>
      <p:pic>
        <p:nvPicPr>
          <p:cNvPr id="71" name="Google Shape;71;p15"/>
          <p:cNvPicPr preferRelativeResize="0"/>
          <p:nvPr/>
        </p:nvPicPr>
        <p:blipFill rotWithShape="1">
          <a:blip r:embed="rId6">
            <a:alphaModFix/>
          </a:blip>
          <a:srcRect b="0" l="0" r="0" t="0"/>
          <a:stretch/>
        </p:blipFill>
        <p:spPr>
          <a:xfrm>
            <a:off x="4766398" y="4745901"/>
            <a:ext cx="837054" cy="837054"/>
          </a:xfrm>
          <a:prstGeom prst="rect">
            <a:avLst/>
          </a:prstGeom>
          <a:noFill/>
          <a:ln>
            <a:noFill/>
          </a:ln>
        </p:spPr>
      </p:pic>
      <p:pic>
        <p:nvPicPr>
          <p:cNvPr id="72" name="Google Shape;72;p15"/>
          <p:cNvPicPr preferRelativeResize="0"/>
          <p:nvPr/>
        </p:nvPicPr>
        <p:blipFill rotWithShape="1">
          <a:blip r:embed="rId7">
            <a:alphaModFix/>
          </a:blip>
          <a:srcRect b="0" l="0" r="0" t="0"/>
          <a:stretch/>
        </p:blipFill>
        <p:spPr>
          <a:xfrm>
            <a:off x="8465344" y="4512400"/>
            <a:ext cx="233501" cy="233501"/>
          </a:xfrm>
          <a:prstGeom prst="rect">
            <a:avLst/>
          </a:prstGeom>
          <a:noFill/>
          <a:ln>
            <a:noFill/>
          </a:ln>
        </p:spPr>
      </p:pic>
      <p:pic>
        <p:nvPicPr>
          <p:cNvPr id="73" name="Google Shape;73;p15"/>
          <p:cNvPicPr preferRelativeResize="0"/>
          <p:nvPr/>
        </p:nvPicPr>
        <p:blipFill rotWithShape="1">
          <a:blip r:embed="rId7">
            <a:alphaModFix/>
          </a:blip>
          <a:srcRect b="0" l="0" r="0" t="0"/>
          <a:stretch/>
        </p:blipFill>
        <p:spPr>
          <a:xfrm>
            <a:off x="8151809" y="4512400"/>
            <a:ext cx="233501" cy="233501"/>
          </a:xfrm>
          <a:prstGeom prst="rect">
            <a:avLst/>
          </a:prstGeom>
          <a:noFill/>
          <a:ln>
            <a:noFill/>
          </a:ln>
        </p:spPr>
      </p:pic>
      <p:pic>
        <p:nvPicPr>
          <p:cNvPr id="74" name="Google Shape;74;p15"/>
          <p:cNvPicPr preferRelativeResize="0"/>
          <p:nvPr/>
        </p:nvPicPr>
        <p:blipFill rotWithShape="1">
          <a:blip r:embed="rId8">
            <a:alphaModFix/>
          </a:blip>
          <a:srcRect b="0" l="0" r="0" t="0"/>
          <a:stretch/>
        </p:blipFill>
        <p:spPr>
          <a:xfrm>
            <a:off x="8555480" y="4578925"/>
            <a:ext cx="61023" cy="100450"/>
          </a:xfrm>
          <a:prstGeom prst="rect">
            <a:avLst/>
          </a:prstGeom>
          <a:noFill/>
          <a:ln>
            <a:noFill/>
          </a:ln>
        </p:spPr>
      </p:pic>
      <p:pic>
        <p:nvPicPr>
          <p:cNvPr id="75" name="Google Shape;75;p15"/>
          <p:cNvPicPr preferRelativeResize="0"/>
          <p:nvPr/>
        </p:nvPicPr>
        <p:blipFill rotWithShape="1">
          <a:blip r:embed="rId8">
            <a:alphaModFix/>
          </a:blip>
          <a:srcRect b="0" l="0" r="0" t="0"/>
          <a:stretch/>
        </p:blipFill>
        <p:spPr>
          <a:xfrm rot="10800000">
            <a:off x="8238048" y="4578925"/>
            <a:ext cx="61023" cy="100450"/>
          </a:xfrm>
          <a:prstGeom prst="rect">
            <a:avLst/>
          </a:prstGeom>
          <a:noFill/>
          <a:ln>
            <a:noFill/>
          </a:ln>
        </p:spPr>
      </p:pic>
      <p:pic>
        <p:nvPicPr>
          <p:cNvPr id="76" name="Google Shape;76;p15"/>
          <p:cNvPicPr preferRelativeResize="0"/>
          <p:nvPr/>
        </p:nvPicPr>
        <p:blipFill rotWithShape="1">
          <a:blip r:embed="rId9">
            <a:alphaModFix/>
          </a:blip>
          <a:srcRect b="0" l="0" r="0" t="0"/>
          <a:stretch/>
        </p:blipFill>
        <p:spPr>
          <a:xfrm rot="5400000">
            <a:off x="8246122" y="1924475"/>
            <a:ext cx="1183299" cy="591649"/>
          </a:xfrm>
          <a:prstGeom prst="rect">
            <a:avLst/>
          </a:prstGeom>
          <a:noFill/>
          <a:ln>
            <a:noFill/>
          </a:ln>
        </p:spPr>
      </p:pic>
      <p:pic>
        <p:nvPicPr>
          <p:cNvPr id="77" name="Google Shape;77;p15"/>
          <p:cNvPicPr preferRelativeResize="0"/>
          <p:nvPr/>
        </p:nvPicPr>
        <p:blipFill rotWithShape="1">
          <a:blip r:embed="rId10">
            <a:alphaModFix/>
          </a:blip>
          <a:srcRect b="0" l="0" r="0" t="0"/>
          <a:stretch/>
        </p:blipFill>
        <p:spPr>
          <a:xfrm flipH="1">
            <a:off x="21275" y="4287237"/>
            <a:ext cx="856264" cy="856264"/>
          </a:xfrm>
          <a:prstGeom prst="rect">
            <a:avLst/>
          </a:prstGeom>
          <a:noFill/>
          <a:ln>
            <a:noFill/>
          </a:ln>
        </p:spPr>
      </p:pic>
      <p:pic>
        <p:nvPicPr>
          <p:cNvPr id="78" name="Google Shape;78;p15"/>
          <p:cNvPicPr preferRelativeResize="0"/>
          <p:nvPr/>
        </p:nvPicPr>
        <p:blipFill rotWithShape="1">
          <a:blip r:embed="rId11">
            <a:alphaModFix/>
          </a:blip>
          <a:srcRect b="0" l="0" r="0" t="0"/>
          <a:stretch/>
        </p:blipFill>
        <p:spPr>
          <a:xfrm flipH="1">
            <a:off x="301130" y="4050264"/>
            <a:ext cx="856263" cy="856264"/>
          </a:xfrm>
          <a:prstGeom prst="rect">
            <a:avLst/>
          </a:prstGeom>
          <a:noFill/>
          <a:ln>
            <a:noFill/>
          </a:ln>
        </p:spPr>
      </p:pic>
      <p:pic>
        <p:nvPicPr>
          <p:cNvPr id="79" name="Google Shape;79;p15"/>
          <p:cNvPicPr preferRelativeResize="0"/>
          <p:nvPr/>
        </p:nvPicPr>
        <p:blipFill rotWithShape="1">
          <a:blip r:embed="rId12">
            <a:alphaModFix/>
          </a:blip>
          <a:srcRect b="0" l="0" r="0" t="0"/>
          <a:stretch/>
        </p:blipFill>
        <p:spPr>
          <a:xfrm>
            <a:off x="6069486" y="740836"/>
            <a:ext cx="210933" cy="210933"/>
          </a:xfrm>
          <a:prstGeom prst="rect">
            <a:avLst/>
          </a:prstGeom>
          <a:noFill/>
          <a:ln>
            <a:noFill/>
          </a:ln>
        </p:spPr>
      </p:pic>
      <p:pic>
        <p:nvPicPr>
          <p:cNvPr id="80" name="Google Shape;80;p15"/>
          <p:cNvPicPr preferRelativeResize="0"/>
          <p:nvPr/>
        </p:nvPicPr>
        <p:blipFill rotWithShape="1">
          <a:blip r:embed="rId12">
            <a:alphaModFix/>
          </a:blip>
          <a:srcRect b="0" l="0" r="0" t="0"/>
          <a:stretch/>
        </p:blipFill>
        <p:spPr>
          <a:xfrm>
            <a:off x="535625" y="2964330"/>
            <a:ext cx="210933" cy="210933"/>
          </a:xfrm>
          <a:prstGeom prst="rect">
            <a:avLst/>
          </a:prstGeom>
          <a:noFill/>
          <a:ln>
            <a:noFill/>
          </a:ln>
        </p:spPr>
      </p:pic>
      <p:sp>
        <p:nvSpPr>
          <p:cNvPr id="81" name="Google Shape;81;p15"/>
          <p:cNvSpPr txBox="1"/>
          <p:nvPr/>
        </p:nvSpPr>
        <p:spPr>
          <a:xfrm>
            <a:off x="1000601" y="1541625"/>
            <a:ext cx="15396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lang="en-GB" sz="1200">
                <a:solidFill>
                  <a:srgbClr val="3B41C9"/>
                </a:solidFill>
                <a:latin typeface="Montserrat"/>
                <a:ea typeface="Montserrat"/>
                <a:cs typeface="Montserrat"/>
                <a:sym typeface="Montserrat"/>
              </a:rPr>
              <a:t>Programming</a:t>
            </a:r>
            <a:endParaRPr sz="700"/>
          </a:p>
        </p:txBody>
      </p:sp>
      <p:sp>
        <p:nvSpPr>
          <p:cNvPr id="82" name="Google Shape;82;p15"/>
          <p:cNvSpPr txBox="1"/>
          <p:nvPr/>
        </p:nvSpPr>
        <p:spPr>
          <a:xfrm>
            <a:off x="2251624" y="1541625"/>
            <a:ext cx="1171500" cy="1848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GB" sz="1200">
                <a:solidFill>
                  <a:srgbClr val="3B41C9"/>
                </a:solidFill>
                <a:latin typeface="Montserrat"/>
                <a:ea typeface="Montserrat"/>
                <a:cs typeface="Montserrat"/>
                <a:sym typeface="Montserrat"/>
              </a:rPr>
              <a:t>Fundamentals</a:t>
            </a:r>
            <a:endParaRPr sz="700"/>
          </a:p>
        </p:txBody>
      </p:sp>
      <p:pic>
        <p:nvPicPr>
          <p:cNvPr id="83" name="Google Shape;83;p15"/>
          <p:cNvPicPr preferRelativeResize="0"/>
          <p:nvPr/>
        </p:nvPicPr>
        <p:blipFill rotWithShape="1">
          <a:blip r:embed="rId13">
            <a:alphaModFix/>
          </a:blip>
          <a:srcRect b="0" l="0" r="0" t="0"/>
          <a:stretch/>
        </p:blipFill>
        <p:spPr>
          <a:xfrm>
            <a:off x="877556" y="2502446"/>
            <a:ext cx="300761" cy="233500"/>
          </a:xfrm>
          <a:prstGeom prst="rect">
            <a:avLst/>
          </a:prstGeom>
          <a:noFill/>
          <a:ln>
            <a:noFill/>
          </a:ln>
        </p:spPr>
      </p:pic>
      <p:sp>
        <p:nvSpPr>
          <p:cNvPr id="84" name="Google Shape;84;p1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
        <p:nvSpPr>
          <p:cNvPr id="85" name="Google Shape;85;p15"/>
          <p:cNvSpPr txBox="1"/>
          <p:nvPr/>
        </p:nvSpPr>
        <p:spPr>
          <a:xfrm>
            <a:off x="1230228" y="2549900"/>
            <a:ext cx="2496300" cy="138600"/>
          </a:xfrm>
          <a:prstGeom prst="rect">
            <a:avLst/>
          </a:prstGeom>
          <a:noFill/>
          <a:ln>
            <a:noFill/>
          </a:ln>
        </p:spPr>
        <p:txBody>
          <a:bodyPr anchorCtr="0" anchor="t" bIns="0" lIns="0" spcFirstLastPara="1" rIns="0" wrap="square" tIns="0">
            <a:spAutoFit/>
          </a:bodyPr>
          <a:lstStyle/>
          <a:p>
            <a:pPr indent="0" lvl="0" marL="0" marR="0" rtl="0" algn="l">
              <a:lnSpc>
                <a:spcPct val="150000"/>
              </a:lnSpc>
              <a:spcBef>
                <a:spcPts val="0"/>
              </a:spcBef>
              <a:spcAft>
                <a:spcPts val="0"/>
              </a:spcAft>
              <a:buNone/>
            </a:pPr>
            <a:r>
              <a:rPr lang="en-GB" sz="900">
                <a:solidFill>
                  <a:srgbClr val="3B41C9"/>
                </a:solidFill>
                <a:latin typeface="Montserrat"/>
                <a:ea typeface="Montserrat"/>
                <a:cs typeface="Montserrat"/>
                <a:sym typeface="Montserrat"/>
              </a:rPr>
              <a:t>DIPLOMA IN FULL-STACK DEVELOPMENT</a:t>
            </a:r>
            <a:endParaRPr sz="500"/>
          </a:p>
        </p:txBody>
      </p:sp>
      <p:sp>
        <p:nvSpPr>
          <p:cNvPr id="86" name="Google Shape;86;p15"/>
          <p:cNvSpPr txBox="1"/>
          <p:nvPr/>
        </p:nvSpPr>
        <p:spPr>
          <a:xfrm>
            <a:off x="1157400" y="2620100"/>
            <a:ext cx="2370900" cy="292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700">
                <a:solidFill>
                  <a:srgbClr val="595959"/>
                </a:solidFill>
                <a:latin typeface="Montserrat"/>
                <a:ea typeface="Montserrat"/>
                <a:cs typeface="Montserrat"/>
                <a:sym typeface="Montserrat"/>
              </a:rPr>
              <a:t>Certificate in </a:t>
            </a:r>
            <a:r>
              <a:rPr b="1" lang="en-GB" sz="700">
                <a:solidFill>
                  <a:srgbClr val="595959"/>
                </a:solidFill>
                <a:latin typeface="Montserrat"/>
                <a:ea typeface="Montserrat"/>
                <a:cs typeface="Montserrat"/>
                <a:sym typeface="Montserrat"/>
              </a:rPr>
              <a:t>Computing Fundamentals</a:t>
            </a:r>
            <a:endParaRPr b="1" sz="700">
              <a:solidFill>
                <a:srgbClr val="595959"/>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The data flow is different each time</a:t>
            </a:r>
            <a:endParaRPr/>
          </a:p>
          <a:p>
            <a:pPr indent="-317500" lvl="1" marL="914400" rtl="0" algn="l">
              <a:spcBef>
                <a:spcPts val="0"/>
              </a:spcBef>
              <a:spcAft>
                <a:spcPts val="0"/>
              </a:spcAft>
              <a:buSzPts val="1400"/>
              <a:buAutoNum type="alphaLcPeriod"/>
            </a:pPr>
            <a:r>
              <a:rPr lang="en-GB"/>
              <a:t>I.e, there is no </a:t>
            </a:r>
            <a:r>
              <a:rPr b="1" lang="en-GB"/>
              <a:t>persistent connection</a:t>
            </a:r>
            <a:endParaRPr/>
          </a:p>
          <a:p>
            <a:pPr indent="-342900" lvl="0" marL="457200" rtl="0" algn="l">
              <a:spcBef>
                <a:spcPts val="0"/>
              </a:spcBef>
              <a:spcAft>
                <a:spcPts val="0"/>
              </a:spcAft>
              <a:buSzPts val="1800"/>
              <a:buAutoNum type="arabicPeriod"/>
            </a:pPr>
            <a:r>
              <a:rPr lang="en-GB"/>
              <a:t>It is </a:t>
            </a:r>
            <a:r>
              <a:rPr b="1" lang="en-GB"/>
              <a:t>stateless</a:t>
            </a:r>
            <a:endParaRPr/>
          </a:p>
          <a:p>
            <a:pPr indent="-317500" lvl="1" marL="914400" rtl="0" algn="l">
              <a:spcBef>
                <a:spcPts val="0"/>
              </a:spcBef>
              <a:spcAft>
                <a:spcPts val="0"/>
              </a:spcAft>
              <a:buSzPts val="1400"/>
              <a:buAutoNum type="alphaLcPeriod"/>
            </a:pPr>
            <a:r>
              <a:rPr lang="en-GB"/>
              <a:t>State refers to </a:t>
            </a:r>
            <a:r>
              <a:rPr i="1" lang="en-GB"/>
              <a:t>data</a:t>
            </a:r>
            <a:r>
              <a:rPr lang="en-GB"/>
              <a:t> stored by the data to </a:t>
            </a:r>
            <a:r>
              <a:rPr b="1" lang="en-GB"/>
              <a:t>remember</a:t>
            </a:r>
            <a:r>
              <a:rPr lang="en-GB"/>
              <a:t> some information about the client</a:t>
            </a:r>
            <a:endParaRPr/>
          </a:p>
          <a:p>
            <a:pPr indent="-317500" lvl="1" marL="914400" rtl="0" algn="l">
              <a:spcBef>
                <a:spcPts val="0"/>
              </a:spcBef>
              <a:spcAft>
                <a:spcPts val="0"/>
              </a:spcAft>
              <a:buSzPts val="1400"/>
              <a:buAutoNum type="alphaLcPeriod"/>
            </a:pPr>
            <a:r>
              <a:rPr lang="en-GB"/>
              <a:t>No state is maintained between client and server once the request is received and response is sent back.</a:t>
            </a:r>
            <a:endParaRPr/>
          </a:p>
        </p:txBody>
      </p:sp>
      <p:sp>
        <p:nvSpPr>
          <p:cNvPr id="241" name="Google Shape;241;p24"/>
          <p:cNvSpPr txBox="1"/>
          <p:nvPr/>
        </p:nvSpPr>
        <p:spPr>
          <a:xfrm>
            <a:off x="1268100" y="399025"/>
            <a:ext cx="66078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Some HTTP Properties</a:t>
            </a:r>
            <a:endParaRPr sz="800">
              <a:solidFill>
                <a:srgbClr val="3B41C9"/>
              </a:solidFill>
            </a:endParaRPr>
          </a:p>
        </p:txBody>
      </p:sp>
      <p:sp>
        <p:nvSpPr>
          <p:cNvPr id="242" name="Google Shape;242;p2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43" name="Google Shape;243;p24"/>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244" name="Google Shape;244;p2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248" name="Shape 248"/>
        <p:cNvGrpSpPr/>
        <p:nvPr/>
      </p:nvGrpSpPr>
      <p:grpSpPr>
        <a:xfrm>
          <a:off x="0" y="0"/>
          <a:ext cx="0" cy="0"/>
          <a:chOff x="0" y="0"/>
          <a:chExt cx="0" cy="0"/>
        </a:xfrm>
      </p:grpSpPr>
      <p:pic>
        <p:nvPicPr>
          <p:cNvPr id="249" name="Google Shape;249;p25"/>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250" name="Google Shape;250;p25"/>
          <p:cNvSpPr txBox="1"/>
          <p:nvPr/>
        </p:nvSpPr>
        <p:spPr>
          <a:xfrm>
            <a:off x="2661049" y="2266725"/>
            <a:ext cx="3486000" cy="860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Request &amp; Response</a:t>
            </a:r>
            <a:endParaRPr sz="800">
              <a:solidFill>
                <a:schemeClr val="lt1"/>
              </a:solidFill>
            </a:endParaRPr>
          </a:p>
        </p:txBody>
      </p:sp>
      <p:pic>
        <p:nvPicPr>
          <p:cNvPr id="251" name="Google Shape;251;p25"/>
          <p:cNvPicPr preferRelativeResize="0"/>
          <p:nvPr/>
        </p:nvPicPr>
        <p:blipFill rotWithShape="1">
          <a:blip r:embed="rId4">
            <a:alphaModFix/>
          </a:blip>
          <a:srcRect b="0" l="0" r="0" t="0"/>
          <a:stretch/>
        </p:blipFill>
        <p:spPr>
          <a:xfrm>
            <a:off x="3148600" y="2092038"/>
            <a:ext cx="210933" cy="210933"/>
          </a:xfrm>
          <a:prstGeom prst="rect">
            <a:avLst/>
          </a:prstGeom>
          <a:noFill/>
          <a:ln>
            <a:noFill/>
          </a:ln>
        </p:spPr>
      </p:pic>
      <p:sp>
        <p:nvSpPr>
          <p:cNvPr id="252" name="Google Shape;252;p2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53" name="Google Shape;253;p25"/>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254" name="Google Shape;254;p2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Request ⇒ What the client sends out</a:t>
            </a:r>
            <a:endParaRPr/>
          </a:p>
          <a:p>
            <a:pPr indent="0" lvl="0" marL="0" rtl="0" algn="l">
              <a:spcBef>
                <a:spcPts val="1200"/>
              </a:spcBef>
              <a:spcAft>
                <a:spcPts val="1200"/>
              </a:spcAft>
              <a:buNone/>
            </a:pPr>
            <a:r>
              <a:rPr lang="en-GB"/>
              <a:t>Response =&gt; What the client receives from the server (i.e, what does the server sends back to the client).</a:t>
            </a:r>
            <a:endParaRPr/>
          </a:p>
        </p:txBody>
      </p:sp>
      <p:sp>
        <p:nvSpPr>
          <p:cNvPr id="260" name="Google Shape;260;p26"/>
          <p:cNvSpPr txBox="1"/>
          <p:nvPr/>
        </p:nvSpPr>
        <p:spPr>
          <a:xfrm>
            <a:off x="1268100" y="399025"/>
            <a:ext cx="66078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Request &amp; Response</a:t>
            </a:r>
            <a:endParaRPr sz="800">
              <a:solidFill>
                <a:srgbClr val="3B41C9"/>
              </a:solidFill>
            </a:endParaRPr>
          </a:p>
        </p:txBody>
      </p:sp>
      <p:sp>
        <p:nvSpPr>
          <p:cNvPr id="261" name="Google Shape;261;p2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62" name="Google Shape;262;p26"/>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263" name="Google Shape;263;p2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27"/>
          <p:cNvPicPr preferRelativeResize="0"/>
          <p:nvPr/>
        </p:nvPicPr>
        <p:blipFill>
          <a:blip r:embed="rId3">
            <a:alphaModFix/>
          </a:blip>
          <a:stretch>
            <a:fillRect/>
          </a:stretch>
        </p:blipFill>
        <p:spPr>
          <a:xfrm>
            <a:off x="152400" y="1170125"/>
            <a:ext cx="6600825" cy="3200400"/>
          </a:xfrm>
          <a:prstGeom prst="rect">
            <a:avLst/>
          </a:prstGeom>
          <a:noFill/>
          <a:ln>
            <a:noFill/>
          </a:ln>
        </p:spPr>
      </p:pic>
      <p:sp>
        <p:nvSpPr>
          <p:cNvPr id="269" name="Google Shape;269;p27"/>
          <p:cNvSpPr txBox="1"/>
          <p:nvPr/>
        </p:nvSpPr>
        <p:spPr>
          <a:xfrm>
            <a:off x="1268100" y="399025"/>
            <a:ext cx="66078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Sample Request</a:t>
            </a:r>
            <a:endParaRPr sz="800">
              <a:solidFill>
                <a:srgbClr val="3B41C9"/>
              </a:solidFill>
            </a:endParaRPr>
          </a:p>
        </p:txBody>
      </p:sp>
      <p:sp>
        <p:nvSpPr>
          <p:cNvPr id="270" name="Google Shape;270;p2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71" name="Google Shape;271;p27"/>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272" name="Google Shape;272;p2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28"/>
          <p:cNvPicPr preferRelativeResize="0"/>
          <p:nvPr/>
        </p:nvPicPr>
        <p:blipFill>
          <a:blip r:embed="rId3">
            <a:alphaModFix/>
          </a:blip>
          <a:stretch>
            <a:fillRect/>
          </a:stretch>
        </p:blipFill>
        <p:spPr>
          <a:xfrm>
            <a:off x="152400" y="1170125"/>
            <a:ext cx="5862954" cy="3820975"/>
          </a:xfrm>
          <a:prstGeom prst="rect">
            <a:avLst/>
          </a:prstGeom>
          <a:noFill/>
          <a:ln>
            <a:noFill/>
          </a:ln>
        </p:spPr>
      </p:pic>
      <p:sp>
        <p:nvSpPr>
          <p:cNvPr id="278" name="Google Shape;278;p28"/>
          <p:cNvSpPr txBox="1"/>
          <p:nvPr/>
        </p:nvSpPr>
        <p:spPr>
          <a:xfrm>
            <a:off x="1268100" y="399025"/>
            <a:ext cx="66078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Sample Response</a:t>
            </a:r>
            <a:endParaRPr sz="800">
              <a:solidFill>
                <a:srgbClr val="3B41C9"/>
              </a:solidFill>
            </a:endParaRPr>
          </a:p>
        </p:txBody>
      </p:sp>
      <p:sp>
        <p:nvSpPr>
          <p:cNvPr id="279" name="Google Shape;279;p2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80" name="Google Shape;280;p28"/>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281" name="Google Shape;281;p2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285" name="Shape 285"/>
        <p:cNvGrpSpPr/>
        <p:nvPr/>
      </p:nvGrpSpPr>
      <p:grpSpPr>
        <a:xfrm>
          <a:off x="0" y="0"/>
          <a:ext cx="0" cy="0"/>
          <a:chOff x="0" y="0"/>
          <a:chExt cx="0" cy="0"/>
        </a:xfrm>
      </p:grpSpPr>
      <p:pic>
        <p:nvPicPr>
          <p:cNvPr id="286" name="Google Shape;286;p29"/>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287" name="Google Shape;287;p29"/>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Sessions</a:t>
            </a:r>
            <a:endParaRPr sz="800">
              <a:solidFill>
                <a:schemeClr val="lt1"/>
              </a:solidFill>
            </a:endParaRPr>
          </a:p>
        </p:txBody>
      </p:sp>
      <p:pic>
        <p:nvPicPr>
          <p:cNvPr id="288" name="Google Shape;288;p29"/>
          <p:cNvPicPr preferRelativeResize="0"/>
          <p:nvPr/>
        </p:nvPicPr>
        <p:blipFill rotWithShape="1">
          <a:blip r:embed="rId4">
            <a:alphaModFix/>
          </a:blip>
          <a:srcRect b="0" l="0" r="0" t="0"/>
          <a:stretch/>
        </p:blipFill>
        <p:spPr>
          <a:xfrm>
            <a:off x="3148600" y="2092038"/>
            <a:ext cx="210933" cy="210933"/>
          </a:xfrm>
          <a:prstGeom prst="rect">
            <a:avLst/>
          </a:prstGeom>
          <a:noFill/>
          <a:ln>
            <a:noFill/>
          </a:ln>
        </p:spPr>
      </p:pic>
      <p:sp>
        <p:nvSpPr>
          <p:cNvPr id="289" name="Google Shape;289;p2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90" name="Google Shape;290;p29"/>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291" name="Google Shape;291;p2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0"/>
          <p:cNvPicPr preferRelativeResize="0"/>
          <p:nvPr/>
        </p:nvPicPr>
        <p:blipFill>
          <a:blip r:embed="rId3">
            <a:alphaModFix/>
          </a:blip>
          <a:stretch>
            <a:fillRect/>
          </a:stretch>
        </p:blipFill>
        <p:spPr>
          <a:xfrm>
            <a:off x="1009588" y="71000"/>
            <a:ext cx="7272831" cy="4838699"/>
          </a:xfrm>
          <a:prstGeom prst="rect">
            <a:avLst/>
          </a:prstGeom>
          <a:noFill/>
          <a:ln>
            <a:noFill/>
          </a:ln>
        </p:spPr>
      </p:pic>
      <p:sp>
        <p:nvSpPr>
          <p:cNvPr id="297" name="Google Shape;297;p3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98" name="Google Shape;298;p30"/>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299" name="Google Shape;299;p3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GB"/>
              <a:t>Sessions represented </a:t>
            </a:r>
            <a:r>
              <a:rPr b="1" lang="en-GB"/>
              <a:t>state</a:t>
            </a:r>
            <a:r>
              <a:rPr lang="en-GB"/>
              <a:t> stored by the server.</a:t>
            </a:r>
            <a:endParaRPr/>
          </a:p>
          <a:p>
            <a:pPr indent="-342900" lvl="0" marL="457200" rtl="0" algn="l">
              <a:spcBef>
                <a:spcPts val="0"/>
              </a:spcBef>
              <a:spcAft>
                <a:spcPts val="0"/>
              </a:spcAft>
              <a:buSzPts val="1800"/>
              <a:buChar char="●"/>
            </a:pPr>
            <a:r>
              <a:rPr lang="en-GB"/>
              <a:t>Every client that connects to the server has a </a:t>
            </a:r>
            <a:r>
              <a:rPr b="1" lang="en-GB"/>
              <a:t>session.</a:t>
            </a:r>
            <a:endParaRPr b="1"/>
          </a:p>
          <a:p>
            <a:pPr indent="-317500" lvl="1" marL="914400" rtl="0" algn="l">
              <a:spcBef>
                <a:spcPts val="0"/>
              </a:spcBef>
              <a:spcAft>
                <a:spcPts val="0"/>
              </a:spcAft>
              <a:buSzPts val="1400"/>
              <a:buChar char="○"/>
            </a:pPr>
            <a:r>
              <a:rPr lang="en-GB"/>
              <a:t>The session is stored as a file on the server.</a:t>
            </a:r>
            <a:endParaRPr/>
          </a:p>
          <a:p>
            <a:pPr indent="-342900" lvl="0" marL="457200" rtl="0" algn="l">
              <a:spcBef>
                <a:spcPts val="0"/>
              </a:spcBef>
              <a:spcAft>
                <a:spcPts val="0"/>
              </a:spcAft>
              <a:buSzPts val="1800"/>
              <a:buChar char="●"/>
            </a:pPr>
            <a:r>
              <a:rPr lang="en-GB"/>
              <a:t>Corresponding to each session is a </a:t>
            </a:r>
            <a:r>
              <a:rPr b="1" lang="en-GB"/>
              <a:t>cookie file</a:t>
            </a:r>
            <a:endParaRPr b="1"/>
          </a:p>
          <a:p>
            <a:pPr indent="-317500" lvl="1" marL="914400" rtl="0" algn="l">
              <a:spcBef>
                <a:spcPts val="0"/>
              </a:spcBef>
              <a:spcAft>
                <a:spcPts val="0"/>
              </a:spcAft>
              <a:buSzPts val="1400"/>
              <a:buChar char="○"/>
            </a:pPr>
            <a:r>
              <a:rPr lang="en-GB"/>
              <a:t>A cookie allows the client to remember about the server </a:t>
            </a:r>
            <a:endParaRPr/>
          </a:p>
        </p:txBody>
      </p:sp>
      <p:sp>
        <p:nvSpPr>
          <p:cNvPr id="305" name="Google Shape;305;p31"/>
          <p:cNvSpPr txBox="1"/>
          <p:nvPr/>
        </p:nvSpPr>
        <p:spPr>
          <a:xfrm>
            <a:off x="1268100" y="399025"/>
            <a:ext cx="66078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Session &amp; Cookies</a:t>
            </a:r>
            <a:endParaRPr sz="800">
              <a:solidFill>
                <a:srgbClr val="3B41C9"/>
              </a:solidFill>
            </a:endParaRPr>
          </a:p>
        </p:txBody>
      </p:sp>
      <p:sp>
        <p:nvSpPr>
          <p:cNvPr id="306" name="Google Shape;306;p3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07" name="Google Shape;307;p31"/>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308" name="Google Shape;308;p3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2"/>
          <p:cNvSpPr/>
          <p:nvPr/>
        </p:nvSpPr>
        <p:spPr>
          <a:xfrm>
            <a:off x="643875" y="1439363"/>
            <a:ext cx="836400" cy="436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Client</a:t>
            </a:r>
            <a:endParaRPr/>
          </a:p>
        </p:txBody>
      </p:sp>
      <p:sp>
        <p:nvSpPr>
          <p:cNvPr id="314" name="Google Shape;314;p32"/>
          <p:cNvSpPr/>
          <p:nvPr/>
        </p:nvSpPr>
        <p:spPr>
          <a:xfrm>
            <a:off x="3618975" y="1073113"/>
            <a:ext cx="2183220" cy="11693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The Internet</a:t>
            </a:r>
            <a:endParaRPr/>
          </a:p>
        </p:txBody>
      </p:sp>
      <p:sp>
        <p:nvSpPr>
          <p:cNvPr id="315" name="Google Shape;315;p32"/>
          <p:cNvSpPr/>
          <p:nvPr/>
        </p:nvSpPr>
        <p:spPr>
          <a:xfrm>
            <a:off x="7615400" y="1333925"/>
            <a:ext cx="779700" cy="6477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Server</a:t>
            </a:r>
            <a:endParaRPr/>
          </a:p>
        </p:txBody>
      </p:sp>
      <p:cxnSp>
        <p:nvCxnSpPr>
          <p:cNvPr id="316" name="Google Shape;316;p32"/>
          <p:cNvCxnSpPr/>
          <p:nvPr/>
        </p:nvCxnSpPr>
        <p:spPr>
          <a:xfrm>
            <a:off x="1746600" y="1694750"/>
            <a:ext cx="1709700" cy="0"/>
          </a:xfrm>
          <a:prstGeom prst="straightConnector1">
            <a:avLst/>
          </a:prstGeom>
          <a:noFill/>
          <a:ln cap="flat" cmpd="sng" w="9525">
            <a:solidFill>
              <a:schemeClr val="dk2"/>
            </a:solidFill>
            <a:prstDash val="solid"/>
            <a:round/>
            <a:headEnd len="med" w="med" type="none"/>
            <a:tailEnd len="med" w="med" type="triangle"/>
          </a:ln>
        </p:spPr>
      </p:cxnSp>
      <p:sp>
        <p:nvSpPr>
          <p:cNvPr id="317" name="Google Shape;317;p32"/>
          <p:cNvSpPr txBox="1"/>
          <p:nvPr/>
        </p:nvSpPr>
        <p:spPr>
          <a:xfrm>
            <a:off x="643875" y="525450"/>
            <a:ext cx="30270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latin typeface="Proxima Nova"/>
                <a:ea typeface="Proxima Nova"/>
                <a:cs typeface="Proxima Nova"/>
                <a:sym typeface="Proxima Nova"/>
              </a:rPr>
              <a:t>Step 1 - </a:t>
            </a:r>
            <a:r>
              <a:rPr i="1" lang="en-GB">
                <a:latin typeface="Proxima Nova"/>
                <a:ea typeface="Proxima Nova"/>
                <a:cs typeface="Proxima Nova"/>
                <a:sym typeface="Proxima Nova"/>
              </a:rPr>
              <a:t>Client</a:t>
            </a:r>
            <a:r>
              <a:rPr lang="en-GB">
                <a:latin typeface="Proxima Nova"/>
                <a:ea typeface="Proxima Nova"/>
                <a:cs typeface="Proxima Nova"/>
                <a:sym typeface="Proxima Nova"/>
              </a:rPr>
              <a:t> </a:t>
            </a:r>
            <a:r>
              <a:rPr i="1" lang="en-GB">
                <a:latin typeface="Proxima Nova"/>
                <a:ea typeface="Proxima Nova"/>
                <a:cs typeface="Proxima Nova"/>
                <a:sym typeface="Proxima Nova"/>
              </a:rPr>
              <a:t>connecting for the first time. No cookies w.r.t to the server on the client</a:t>
            </a:r>
            <a:endParaRPr i="1">
              <a:latin typeface="Proxima Nova"/>
              <a:ea typeface="Proxima Nova"/>
              <a:cs typeface="Proxima Nova"/>
              <a:sym typeface="Proxima Nova"/>
            </a:endParaRPr>
          </a:p>
        </p:txBody>
      </p:sp>
      <p:cxnSp>
        <p:nvCxnSpPr>
          <p:cNvPr id="318" name="Google Shape;318;p32"/>
          <p:cNvCxnSpPr>
            <a:endCxn id="315" idx="2"/>
          </p:cNvCxnSpPr>
          <p:nvPr/>
        </p:nvCxnSpPr>
        <p:spPr>
          <a:xfrm>
            <a:off x="6046400" y="1650275"/>
            <a:ext cx="1569000" cy="7500"/>
          </a:xfrm>
          <a:prstGeom prst="straightConnector1">
            <a:avLst/>
          </a:prstGeom>
          <a:noFill/>
          <a:ln cap="flat" cmpd="sng" w="9525">
            <a:solidFill>
              <a:schemeClr val="dk2"/>
            </a:solidFill>
            <a:prstDash val="solid"/>
            <a:round/>
            <a:headEnd len="med" w="med" type="none"/>
            <a:tailEnd len="med" w="med" type="triangle"/>
          </a:ln>
        </p:spPr>
      </p:cxnSp>
      <p:sp>
        <p:nvSpPr>
          <p:cNvPr id="319" name="Google Shape;319;p32"/>
          <p:cNvSpPr txBox="1"/>
          <p:nvPr/>
        </p:nvSpPr>
        <p:spPr>
          <a:xfrm>
            <a:off x="5547525" y="2127700"/>
            <a:ext cx="30270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latin typeface="Proxima Nova"/>
                <a:ea typeface="Proxima Nova"/>
                <a:cs typeface="Proxima Nova"/>
                <a:sym typeface="Proxima Nova"/>
              </a:rPr>
              <a:t>Step 2 - </a:t>
            </a:r>
            <a:r>
              <a:rPr i="1" lang="en-GB">
                <a:latin typeface="Proxima Nova"/>
                <a:ea typeface="Proxima Nova"/>
                <a:cs typeface="Proxima Nova"/>
                <a:sym typeface="Proxima Nova"/>
              </a:rPr>
              <a:t>Server sends back response. </a:t>
            </a:r>
            <a:r>
              <a:rPr b="1" i="1" lang="en-GB">
                <a:latin typeface="Proxima Nova"/>
                <a:ea typeface="Proxima Nova"/>
                <a:cs typeface="Proxima Nova"/>
                <a:sym typeface="Proxima Nova"/>
              </a:rPr>
              <a:t>Because client has never connected, it creates a session file and sends back an session_id and a session file</a:t>
            </a:r>
            <a:endParaRPr b="1" i="1">
              <a:latin typeface="Proxima Nova"/>
              <a:ea typeface="Proxima Nova"/>
              <a:cs typeface="Proxima Nova"/>
              <a:sym typeface="Proxima Nova"/>
            </a:endParaRPr>
          </a:p>
        </p:txBody>
      </p:sp>
      <p:sp>
        <p:nvSpPr>
          <p:cNvPr id="320" name="Google Shape;320;p32"/>
          <p:cNvSpPr txBox="1"/>
          <p:nvPr/>
        </p:nvSpPr>
        <p:spPr>
          <a:xfrm>
            <a:off x="1939025" y="1391325"/>
            <a:ext cx="9990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latin typeface="Proxima Nova"/>
                <a:ea typeface="Proxima Nova"/>
                <a:cs typeface="Proxima Nova"/>
                <a:sym typeface="Proxima Nova"/>
              </a:rPr>
              <a:t>request</a:t>
            </a:r>
            <a:endParaRPr i="1">
              <a:latin typeface="Proxima Nova"/>
              <a:ea typeface="Proxima Nova"/>
              <a:cs typeface="Proxima Nova"/>
              <a:sym typeface="Proxima Nova"/>
            </a:endParaRPr>
          </a:p>
        </p:txBody>
      </p:sp>
      <p:sp>
        <p:nvSpPr>
          <p:cNvPr id="321" name="Google Shape;321;p32"/>
          <p:cNvSpPr txBox="1"/>
          <p:nvPr/>
        </p:nvSpPr>
        <p:spPr>
          <a:xfrm>
            <a:off x="6376450" y="1333925"/>
            <a:ext cx="9990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latin typeface="Proxima Nova"/>
                <a:ea typeface="Proxima Nova"/>
                <a:cs typeface="Proxima Nova"/>
                <a:sym typeface="Proxima Nova"/>
              </a:rPr>
              <a:t>request</a:t>
            </a:r>
            <a:endParaRPr i="1">
              <a:latin typeface="Proxima Nova"/>
              <a:ea typeface="Proxima Nova"/>
              <a:cs typeface="Proxima Nova"/>
              <a:sym typeface="Proxima Nova"/>
            </a:endParaRPr>
          </a:p>
        </p:txBody>
      </p:sp>
      <p:pic>
        <p:nvPicPr>
          <p:cNvPr id="322" name="Google Shape;322;p32"/>
          <p:cNvPicPr preferRelativeResize="0"/>
          <p:nvPr/>
        </p:nvPicPr>
        <p:blipFill>
          <a:blip r:embed="rId3">
            <a:alphaModFix/>
          </a:blip>
          <a:stretch>
            <a:fillRect/>
          </a:stretch>
        </p:blipFill>
        <p:spPr>
          <a:xfrm>
            <a:off x="5651125" y="3350775"/>
            <a:ext cx="2260575" cy="1450575"/>
          </a:xfrm>
          <a:prstGeom prst="rect">
            <a:avLst/>
          </a:prstGeom>
          <a:noFill/>
          <a:ln>
            <a:noFill/>
          </a:ln>
        </p:spPr>
      </p:pic>
      <p:cxnSp>
        <p:nvCxnSpPr>
          <p:cNvPr id="323" name="Google Shape;323;p32"/>
          <p:cNvCxnSpPr/>
          <p:nvPr/>
        </p:nvCxnSpPr>
        <p:spPr>
          <a:xfrm rot="10800000">
            <a:off x="1213625" y="2035175"/>
            <a:ext cx="4166700" cy="19908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32"/>
          <p:cNvSpPr/>
          <p:nvPr/>
        </p:nvSpPr>
        <p:spPr>
          <a:xfrm>
            <a:off x="8007575" y="392250"/>
            <a:ext cx="732900" cy="540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Session file</a:t>
            </a:r>
            <a:endParaRPr sz="900"/>
          </a:p>
        </p:txBody>
      </p:sp>
      <p:cxnSp>
        <p:nvCxnSpPr>
          <p:cNvPr id="325" name="Google Shape;325;p32"/>
          <p:cNvCxnSpPr>
            <a:stCxn id="315" idx="1"/>
            <a:endCxn id="324" idx="2"/>
          </p:cNvCxnSpPr>
          <p:nvPr/>
        </p:nvCxnSpPr>
        <p:spPr>
          <a:xfrm flipH="1" rot="10800000">
            <a:off x="8005250" y="932525"/>
            <a:ext cx="368700" cy="401400"/>
          </a:xfrm>
          <a:prstGeom prst="straightConnector1">
            <a:avLst/>
          </a:prstGeom>
          <a:noFill/>
          <a:ln cap="flat" cmpd="sng" w="9525">
            <a:solidFill>
              <a:schemeClr val="dk2"/>
            </a:solidFill>
            <a:prstDash val="dot"/>
            <a:round/>
            <a:headEnd len="med" w="med" type="none"/>
            <a:tailEnd len="med" w="med" type="triangle"/>
          </a:ln>
        </p:spPr>
      </p:cxnSp>
      <p:sp>
        <p:nvSpPr>
          <p:cNvPr id="326" name="Google Shape;326;p32"/>
          <p:cNvSpPr txBox="1"/>
          <p:nvPr/>
        </p:nvSpPr>
        <p:spPr>
          <a:xfrm>
            <a:off x="7504325" y="1000038"/>
            <a:ext cx="6660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000">
                <a:latin typeface="Proxima Nova"/>
                <a:ea typeface="Proxima Nova"/>
                <a:cs typeface="Proxima Nova"/>
                <a:sym typeface="Proxima Nova"/>
              </a:rPr>
              <a:t>creates</a:t>
            </a:r>
            <a:endParaRPr i="1" sz="1000">
              <a:latin typeface="Proxima Nova"/>
              <a:ea typeface="Proxima Nova"/>
              <a:cs typeface="Proxima Nova"/>
              <a:sym typeface="Proxima Nova"/>
            </a:endParaRPr>
          </a:p>
        </p:txBody>
      </p:sp>
      <p:sp>
        <p:nvSpPr>
          <p:cNvPr id="327" name="Google Shape;327;p3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28" name="Google Shape;328;p32"/>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329" name="Google Shape;329;p3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3"/>
          <p:cNvSpPr/>
          <p:nvPr/>
        </p:nvSpPr>
        <p:spPr>
          <a:xfrm>
            <a:off x="643875" y="1439363"/>
            <a:ext cx="836400" cy="436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Client</a:t>
            </a:r>
            <a:endParaRPr/>
          </a:p>
        </p:txBody>
      </p:sp>
      <p:sp>
        <p:nvSpPr>
          <p:cNvPr id="335" name="Google Shape;335;p33"/>
          <p:cNvSpPr/>
          <p:nvPr/>
        </p:nvSpPr>
        <p:spPr>
          <a:xfrm>
            <a:off x="3618975" y="1073113"/>
            <a:ext cx="2183220" cy="11693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The Internet</a:t>
            </a:r>
            <a:endParaRPr/>
          </a:p>
        </p:txBody>
      </p:sp>
      <p:sp>
        <p:nvSpPr>
          <p:cNvPr id="336" name="Google Shape;336;p33"/>
          <p:cNvSpPr/>
          <p:nvPr/>
        </p:nvSpPr>
        <p:spPr>
          <a:xfrm>
            <a:off x="7615400" y="1333925"/>
            <a:ext cx="779700" cy="6477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Server</a:t>
            </a:r>
            <a:endParaRPr/>
          </a:p>
        </p:txBody>
      </p:sp>
      <p:cxnSp>
        <p:nvCxnSpPr>
          <p:cNvPr id="337" name="Google Shape;337;p33"/>
          <p:cNvCxnSpPr/>
          <p:nvPr/>
        </p:nvCxnSpPr>
        <p:spPr>
          <a:xfrm>
            <a:off x="1746600" y="1694750"/>
            <a:ext cx="1709700" cy="0"/>
          </a:xfrm>
          <a:prstGeom prst="straightConnector1">
            <a:avLst/>
          </a:prstGeom>
          <a:noFill/>
          <a:ln cap="flat" cmpd="sng" w="9525">
            <a:solidFill>
              <a:schemeClr val="dk2"/>
            </a:solidFill>
            <a:prstDash val="solid"/>
            <a:round/>
            <a:headEnd len="med" w="med" type="none"/>
            <a:tailEnd len="med" w="med" type="triangle"/>
          </a:ln>
        </p:spPr>
      </p:cxnSp>
      <p:cxnSp>
        <p:nvCxnSpPr>
          <p:cNvPr id="338" name="Google Shape;338;p33"/>
          <p:cNvCxnSpPr>
            <a:endCxn id="336" idx="2"/>
          </p:cNvCxnSpPr>
          <p:nvPr/>
        </p:nvCxnSpPr>
        <p:spPr>
          <a:xfrm>
            <a:off x="6046400" y="1650275"/>
            <a:ext cx="1569000" cy="7500"/>
          </a:xfrm>
          <a:prstGeom prst="straightConnector1">
            <a:avLst/>
          </a:prstGeom>
          <a:noFill/>
          <a:ln cap="flat" cmpd="sng" w="9525">
            <a:solidFill>
              <a:schemeClr val="dk2"/>
            </a:solidFill>
            <a:prstDash val="solid"/>
            <a:round/>
            <a:headEnd len="med" w="med" type="none"/>
            <a:tailEnd len="med" w="med" type="triangle"/>
          </a:ln>
        </p:spPr>
      </p:cxnSp>
      <p:sp>
        <p:nvSpPr>
          <p:cNvPr id="339" name="Google Shape;339;p33"/>
          <p:cNvSpPr txBox="1"/>
          <p:nvPr/>
        </p:nvSpPr>
        <p:spPr>
          <a:xfrm>
            <a:off x="1480275" y="436650"/>
            <a:ext cx="30270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latin typeface="Proxima Nova"/>
                <a:ea typeface="Proxima Nova"/>
                <a:cs typeface="Proxima Nova"/>
                <a:sym typeface="Proxima Nova"/>
              </a:rPr>
              <a:t>Step 4- </a:t>
            </a:r>
            <a:r>
              <a:rPr i="1" lang="en-GB">
                <a:latin typeface="Proxima Nova"/>
                <a:ea typeface="Proxima Nova"/>
                <a:cs typeface="Proxima Nova"/>
                <a:sym typeface="Proxima Nova"/>
              </a:rPr>
              <a:t>Client create a cookie file that stores the IP of the server and the session id</a:t>
            </a:r>
            <a:endParaRPr b="1" i="1">
              <a:latin typeface="Proxima Nova"/>
              <a:ea typeface="Proxima Nova"/>
              <a:cs typeface="Proxima Nova"/>
              <a:sym typeface="Proxima Nova"/>
            </a:endParaRPr>
          </a:p>
        </p:txBody>
      </p:sp>
      <p:sp>
        <p:nvSpPr>
          <p:cNvPr id="340" name="Google Shape;340;p33"/>
          <p:cNvSpPr txBox="1"/>
          <p:nvPr/>
        </p:nvSpPr>
        <p:spPr>
          <a:xfrm>
            <a:off x="1939025" y="1391325"/>
            <a:ext cx="9990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latin typeface="Proxima Nova"/>
                <a:ea typeface="Proxima Nova"/>
                <a:cs typeface="Proxima Nova"/>
                <a:sym typeface="Proxima Nova"/>
              </a:rPr>
              <a:t>request</a:t>
            </a:r>
            <a:endParaRPr i="1">
              <a:latin typeface="Proxima Nova"/>
              <a:ea typeface="Proxima Nova"/>
              <a:cs typeface="Proxima Nova"/>
              <a:sym typeface="Proxima Nova"/>
            </a:endParaRPr>
          </a:p>
        </p:txBody>
      </p:sp>
      <p:sp>
        <p:nvSpPr>
          <p:cNvPr id="341" name="Google Shape;341;p33"/>
          <p:cNvSpPr txBox="1"/>
          <p:nvPr/>
        </p:nvSpPr>
        <p:spPr>
          <a:xfrm>
            <a:off x="6376450" y="1333925"/>
            <a:ext cx="9990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latin typeface="Proxima Nova"/>
                <a:ea typeface="Proxima Nova"/>
                <a:cs typeface="Proxima Nova"/>
                <a:sym typeface="Proxima Nova"/>
              </a:rPr>
              <a:t>request</a:t>
            </a:r>
            <a:endParaRPr i="1">
              <a:latin typeface="Proxima Nova"/>
              <a:ea typeface="Proxima Nova"/>
              <a:cs typeface="Proxima Nova"/>
              <a:sym typeface="Proxima Nova"/>
            </a:endParaRPr>
          </a:p>
        </p:txBody>
      </p:sp>
      <p:pic>
        <p:nvPicPr>
          <p:cNvPr id="342" name="Google Shape;342;p33"/>
          <p:cNvPicPr preferRelativeResize="0"/>
          <p:nvPr/>
        </p:nvPicPr>
        <p:blipFill>
          <a:blip r:embed="rId3">
            <a:alphaModFix/>
          </a:blip>
          <a:stretch>
            <a:fillRect/>
          </a:stretch>
        </p:blipFill>
        <p:spPr>
          <a:xfrm>
            <a:off x="5651125" y="3350775"/>
            <a:ext cx="2260575" cy="1450575"/>
          </a:xfrm>
          <a:prstGeom prst="rect">
            <a:avLst/>
          </a:prstGeom>
          <a:noFill/>
          <a:ln>
            <a:noFill/>
          </a:ln>
        </p:spPr>
      </p:pic>
      <p:cxnSp>
        <p:nvCxnSpPr>
          <p:cNvPr id="343" name="Google Shape;343;p33"/>
          <p:cNvCxnSpPr/>
          <p:nvPr/>
        </p:nvCxnSpPr>
        <p:spPr>
          <a:xfrm rot="10800000">
            <a:off x="1213625" y="2035175"/>
            <a:ext cx="4166700" cy="1990800"/>
          </a:xfrm>
          <a:prstGeom prst="straightConnector1">
            <a:avLst/>
          </a:prstGeom>
          <a:noFill/>
          <a:ln cap="flat" cmpd="sng" w="9525">
            <a:solidFill>
              <a:schemeClr val="dk2"/>
            </a:solidFill>
            <a:prstDash val="solid"/>
            <a:round/>
            <a:headEnd len="med" w="med" type="none"/>
            <a:tailEnd len="med" w="med" type="triangle"/>
          </a:ln>
        </p:spPr>
      </p:cxnSp>
      <p:sp>
        <p:nvSpPr>
          <p:cNvPr id="344" name="Google Shape;344;p33"/>
          <p:cNvSpPr/>
          <p:nvPr/>
        </p:nvSpPr>
        <p:spPr>
          <a:xfrm>
            <a:off x="444050" y="2420025"/>
            <a:ext cx="732900" cy="540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Cookie file</a:t>
            </a:r>
            <a:endParaRPr sz="900"/>
          </a:p>
        </p:txBody>
      </p:sp>
      <p:cxnSp>
        <p:nvCxnSpPr>
          <p:cNvPr id="345" name="Google Shape;345;p33"/>
          <p:cNvCxnSpPr>
            <a:stCxn id="334" idx="2"/>
            <a:endCxn id="344" idx="0"/>
          </p:cNvCxnSpPr>
          <p:nvPr/>
        </p:nvCxnSpPr>
        <p:spPr>
          <a:xfrm flipH="1">
            <a:off x="810375" y="1876163"/>
            <a:ext cx="251700" cy="543900"/>
          </a:xfrm>
          <a:prstGeom prst="straightConnector1">
            <a:avLst/>
          </a:prstGeom>
          <a:noFill/>
          <a:ln cap="flat" cmpd="sng" w="9525">
            <a:solidFill>
              <a:schemeClr val="dk2"/>
            </a:solidFill>
            <a:prstDash val="dot"/>
            <a:round/>
            <a:headEnd len="med" w="med" type="none"/>
            <a:tailEnd len="med" w="med" type="triangle"/>
          </a:ln>
        </p:spPr>
      </p:cxnSp>
      <p:sp>
        <p:nvSpPr>
          <p:cNvPr id="346" name="Google Shape;346;p33"/>
          <p:cNvSpPr/>
          <p:nvPr/>
        </p:nvSpPr>
        <p:spPr>
          <a:xfrm>
            <a:off x="8007575" y="392250"/>
            <a:ext cx="732900" cy="540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Session file</a:t>
            </a:r>
            <a:endParaRPr sz="900"/>
          </a:p>
        </p:txBody>
      </p:sp>
      <p:cxnSp>
        <p:nvCxnSpPr>
          <p:cNvPr id="347" name="Google Shape;347;p33"/>
          <p:cNvCxnSpPr>
            <a:endCxn id="346" idx="2"/>
          </p:cNvCxnSpPr>
          <p:nvPr/>
        </p:nvCxnSpPr>
        <p:spPr>
          <a:xfrm flipH="1" rot="10800000">
            <a:off x="8005325" y="932550"/>
            <a:ext cx="368700" cy="401400"/>
          </a:xfrm>
          <a:prstGeom prst="straightConnector1">
            <a:avLst/>
          </a:prstGeom>
          <a:noFill/>
          <a:ln cap="flat" cmpd="sng" w="9525">
            <a:solidFill>
              <a:schemeClr val="dk2"/>
            </a:solidFill>
            <a:prstDash val="dot"/>
            <a:round/>
            <a:headEnd len="med" w="med" type="none"/>
            <a:tailEnd len="med" w="med" type="triangle"/>
          </a:ln>
        </p:spPr>
      </p:cxnSp>
      <p:sp>
        <p:nvSpPr>
          <p:cNvPr id="348" name="Google Shape;348;p3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49" name="Google Shape;349;p33"/>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350" name="Google Shape;350;p3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16"/>
          <p:cNvPicPr preferRelativeResize="0"/>
          <p:nvPr/>
        </p:nvPicPr>
        <p:blipFill rotWithShape="1">
          <a:blip r:embed="rId3">
            <a:alphaModFix/>
          </a:blip>
          <a:srcRect b="0" l="0" r="0" t="0"/>
          <a:stretch/>
        </p:blipFill>
        <p:spPr>
          <a:xfrm>
            <a:off x="2442827" y="442577"/>
            <a:ext cx="4258346" cy="4258346"/>
          </a:xfrm>
          <a:prstGeom prst="rect">
            <a:avLst/>
          </a:prstGeom>
          <a:noFill/>
          <a:ln>
            <a:noFill/>
          </a:ln>
        </p:spPr>
      </p:pic>
      <p:pic>
        <p:nvPicPr>
          <p:cNvPr id="92" name="Google Shape;92;p16"/>
          <p:cNvPicPr preferRelativeResize="0"/>
          <p:nvPr/>
        </p:nvPicPr>
        <p:blipFill rotWithShape="1">
          <a:blip r:embed="rId4">
            <a:alphaModFix/>
          </a:blip>
          <a:srcRect b="0" l="0" r="0" t="0"/>
          <a:stretch/>
        </p:blipFill>
        <p:spPr>
          <a:xfrm>
            <a:off x="-1272500" y="2414100"/>
            <a:ext cx="2365724" cy="2365701"/>
          </a:xfrm>
          <a:prstGeom prst="rect">
            <a:avLst/>
          </a:prstGeom>
          <a:noFill/>
          <a:ln>
            <a:noFill/>
          </a:ln>
        </p:spPr>
      </p:pic>
      <p:grpSp>
        <p:nvGrpSpPr>
          <p:cNvPr id="93" name="Google Shape;93;p16"/>
          <p:cNvGrpSpPr/>
          <p:nvPr/>
        </p:nvGrpSpPr>
        <p:grpSpPr>
          <a:xfrm>
            <a:off x="3003266" y="1490743"/>
            <a:ext cx="3137513" cy="1307313"/>
            <a:chOff x="0" y="-19050"/>
            <a:chExt cx="8366700" cy="3486169"/>
          </a:xfrm>
        </p:grpSpPr>
        <p:sp>
          <p:nvSpPr>
            <p:cNvPr id="94" name="Google Shape;94;p16"/>
            <p:cNvSpPr txBox="1"/>
            <p:nvPr/>
          </p:nvSpPr>
          <p:spPr>
            <a:xfrm>
              <a:off x="0" y="1168519"/>
              <a:ext cx="8366700" cy="2298600"/>
            </a:xfrm>
            <a:prstGeom prst="rect">
              <a:avLst/>
            </a:prstGeom>
            <a:noFill/>
            <a:ln>
              <a:noFill/>
            </a:ln>
          </p:spPr>
          <p:txBody>
            <a:bodyPr anchorCtr="0" anchor="t" bIns="0" lIns="0" spcFirstLastPara="1" rIns="0" wrap="square" tIns="0">
              <a:spAutoFit/>
            </a:bodyPr>
            <a:lstStyle/>
            <a:p>
              <a:pPr indent="-57150" lvl="1" marL="139700" marR="0" rtl="0" algn="l">
                <a:lnSpc>
                  <a:spcPct val="150000"/>
                </a:lnSpc>
                <a:spcBef>
                  <a:spcPts val="0"/>
                </a:spcBef>
                <a:spcAft>
                  <a:spcPts val="0"/>
                </a:spcAft>
                <a:buClr>
                  <a:srgbClr val="1D242C"/>
                </a:buClr>
                <a:buSzPts val="700"/>
                <a:buFont typeface="Calibri"/>
                <a:buChar char="•"/>
              </a:pPr>
              <a:r>
                <a:rPr lang="en-GB">
                  <a:solidFill>
                    <a:srgbClr val="1D242C"/>
                  </a:solidFill>
                  <a:latin typeface="Calibri"/>
                  <a:ea typeface="Calibri"/>
                  <a:cs typeface="Calibri"/>
                  <a:sym typeface="Calibri"/>
                </a:rPr>
                <a:t>How internet works</a:t>
              </a:r>
              <a:endParaRPr>
                <a:solidFill>
                  <a:srgbClr val="1D242C"/>
                </a:solidFill>
                <a:latin typeface="Calibri"/>
                <a:ea typeface="Calibri"/>
                <a:cs typeface="Calibri"/>
                <a:sym typeface="Calibri"/>
              </a:endParaRPr>
            </a:p>
            <a:p>
              <a:pPr indent="-57150" lvl="1" marL="139700" marR="0" rtl="0" algn="l">
                <a:lnSpc>
                  <a:spcPct val="150000"/>
                </a:lnSpc>
                <a:spcBef>
                  <a:spcPts val="0"/>
                </a:spcBef>
                <a:spcAft>
                  <a:spcPts val="0"/>
                </a:spcAft>
                <a:buClr>
                  <a:srgbClr val="1D242C"/>
                </a:buClr>
                <a:buSzPts val="700"/>
                <a:buFont typeface="Calibri"/>
                <a:buChar char="•"/>
              </a:pPr>
              <a:r>
                <a:rPr lang="en-GB">
                  <a:solidFill>
                    <a:srgbClr val="1D242C"/>
                  </a:solidFill>
                  <a:latin typeface="Calibri"/>
                  <a:ea typeface="Calibri"/>
                  <a:cs typeface="Calibri"/>
                  <a:sym typeface="Calibri"/>
                </a:rPr>
                <a:t>APIs</a:t>
              </a:r>
              <a:endParaRPr>
                <a:solidFill>
                  <a:srgbClr val="1D242C"/>
                </a:solidFill>
                <a:latin typeface="Calibri"/>
                <a:ea typeface="Calibri"/>
                <a:cs typeface="Calibri"/>
                <a:sym typeface="Calibri"/>
              </a:endParaRPr>
            </a:p>
            <a:p>
              <a:pPr indent="-57150" lvl="1" marL="139700" marR="0" rtl="0" algn="l">
                <a:lnSpc>
                  <a:spcPct val="150000"/>
                </a:lnSpc>
                <a:spcBef>
                  <a:spcPts val="0"/>
                </a:spcBef>
                <a:spcAft>
                  <a:spcPts val="0"/>
                </a:spcAft>
                <a:buClr>
                  <a:srgbClr val="1D242C"/>
                </a:buClr>
                <a:buSzPts val="700"/>
                <a:buFont typeface="Calibri"/>
                <a:buChar char="•"/>
              </a:pPr>
              <a:r>
                <a:rPr lang="en-GB">
                  <a:solidFill>
                    <a:srgbClr val="1D242C"/>
                  </a:solidFill>
                  <a:latin typeface="Calibri"/>
                  <a:ea typeface="Calibri"/>
                  <a:cs typeface="Calibri"/>
                  <a:sym typeface="Calibri"/>
                </a:rPr>
                <a:t>Postman</a:t>
              </a:r>
              <a:endParaRPr>
                <a:solidFill>
                  <a:srgbClr val="1D242C"/>
                </a:solidFill>
                <a:latin typeface="Calibri"/>
                <a:ea typeface="Calibri"/>
                <a:cs typeface="Calibri"/>
                <a:sym typeface="Calibri"/>
              </a:endParaRPr>
            </a:p>
          </p:txBody>
        </p:sp>
        <p:sp>
          <p:nvSpPr>
            <p:cNvPr id="95" name="Google Shape;95;p16"/>
            <p:cNvSpPr txBox="1"/>
            <p:nvPr/>
          </p:nvSpPr>
          <p:spPr>
            <a:xfrm>
              <a:off x="0" y="-19050"/>
              <a:ext cx="7748700" cy="903000"/>
            </a:xfrm>
            <a:prstGeom prst="rect">
              <a:avLst/>
            </a:prstGeom>
            <a:noFill/>
            <a:ln>
              <a:noFill/>
            </a:ln>
          </p:spPr>
          <p:txBody>
            <a:bodyPr anchorCtr="0" anchor="t" bIns="0" lIns="0" spcFirstLastPara="1" rIns="0" wrap="square" tIns="0">
              <a:spAutoFit/>
            </a:bodyPr>
            <a:lstStyle/>
            <a:p>
              <a:pPr indent="0" lvl="0" marL="0" marR="0" rtl="0" algn="l">
                <a:lnSpc>
                  <a:spcPct val="123005"/>
                </a:lnSpc>
                <a:spcBef>
                  <a:spcPts val="0"/>
                </a:spcBef>
                <a:spcAft>
                  <a:spcPts val="0"/>
                </a:spcAft>
                <a:buNone/>
              </a:pPr>
              <a:r>
                <a:rPr b="1" i="0" lang="en-GB" sz="2200" u="none" cap="none" strike="noStrike">
                  <a:solidFill>
                    <a:srgbClr val="1D242C"/>
                  </a:solidFill>
                  <a:highlight>
                    <a:srgbClr val="F2F2F2"/>
                  </a:highlight>
                </a:rPr>
                <a:t>TODAY'S AGENDA</a:t>
              </a:r>
              <a:endParaRPr b="1" sz="700">
                <a:highlight>
                  <a:srgbClr val="F2F2F2"/>
                </a:highlight>
              </a:endParaRPr>
            </a:p>
          </p:txBody>
        </p:sp>
      </p:grpSp>
      <p:pic>
        <p:nvPicPr>
          <p:cNvPr id="96" name="Google Shape;96;p16"/>
          <p:cNvPicPr preferRelativeResize="0"/>
          <p:nvPr/>
        </p:nvPicPr>
        <p:blipFill rotWithShape="1">
          <a:blip r:embed="rId5">
            <a:alphaModFix/>
          </a:blip>
          <a:srcRect b="0" l="0" r="0" t="0"/>
          <a:stretch/>
        </p:blipFill>
        <p:spPr>
          <a:xfrm>
            <a:off x="-1028700" y="-1028700"/>
            <a:ext cx="2057401" cy="2057401"/>
          </a:xfrm>
          <a:prstGeom prst="rect">
            <a:avLst/>
          </a:prstGeom>
          <a:noFill/>
          <a:ln>
            <a:noFill/>
          </a:ln>
        </p:spPr>
      </p:pic>
      <p:pic>
        <p:nvPicPr>
          <p:cNvPr id="97" name="Google Shape;97;p16"/>
          <p:cNvPicPr preferRelativeResize="0"/>
          <p:nvPr/>
        </p:nvPicPr>
        <p:blipFill rotWithShape="1">
          <a:blip r:embed="rId6">
            <a:alphaModFix/>
          </a:blip>
          <a:srcRect b="0" l="0" r="0" t="0"/>
          <a:stretch/>
        </p:blipFill>
        <p:spPr>
          <a:xfrm>
            <a:off x="514350" y="3306464"/>
            <a:ext cx="210933" cy="210933"/>
          </a:xfrm>
          <a:prstGeom prst="rect">
            <a:avLst/>
          </a:prstGeom>
          <a:noFill/>
          <a:ln>
            <a:noFill/>
          </a:ln>
        </p:spPr>
      </p:pic>
      <p:pic>
        <p:nvPicPr>
          <p:cNvPr id="98" name="Google Shape;98;p16"/>
          <p:cNvPicPr preferRelativeResize="0"/>
          <p:nvPr/>
        </p:nvPicPr>
        <p:blipFill rotWithShape="1">
          <a:blip r:embed="rId7">
            <a:alphaModFix/>
          </a:blip>
          <a:srcRect b="0" l="0" r="0" t="0"/>
          <a:stretch/>
        </p:blipFill>
        <p:spPr>
          <a:xfrm flipH="1" rot="-5400000">
            <a:off x="8287737" y="4287237"/>
            <a:ext cx="856264" cy="856264"/>
          </a:xfrm>
          <a:prstGeom prst="rect">
            <a:avLst/>
          </a:prstGeom>
          <a:noFill/>
          <a:ln>
            <a:noFill/>
          </a:ln>
        </p:spPr>
      </p:pic>
      <p:pic>
        <p:nvPicPr>
          <p:cNvPr id="99" name="Google Shape;99;p16"/>
          <p:cNvPicPr preferRelativeResize="0"/>
          <p:nvPr/>
        </p:nvPicPr>
        <p:blipFill rotWithShape="1">
          <a:blip r:embed="rId8">
            <a:alphaModFix/>
          </a:blip>
          <a:srcRect b="0" l="0" r="0" t="0"/>
          <a:stretch/>
        </p:blipFill>
        <p:spPr>
          <a:xfrm flipH="1" rot="-5400000">
            <a:off x="8050764" y="4007382"/>
            <a:ext cx="856264" cy="856264"/>
          </a:xfrm>
          <a:prstGeom prst="rect">
            <a:avLst/>
          </a:prstGeom>
          <a:noFill/>
          <a:ln>
            <a:noFill/>
          </a:ln>
        </p:spPr>
      </p:pic>
      <p:pic>
        <p:nvPicPr>
          <p:cNvPr id="100" name="Google Shape;100;p16"/>
          <p:cNvPicPr preferRelativeResize="0"/>
          <p:nvPr/>
        </p:nvPicPr>
        <p:blipFill rotWithShape="1">
          <a:blip r:embed="rId6">
            <a:alphaModFix/>
          </a:blip>
          <a:srcRect b="0" l="0" r="0" t="0"/>
          <a:stretch/>
        </p:blipFill>
        <p:spPr>
          <a:xfrm>
            <a:off x="8076804" y="1427117"/>
            <a:ext cx="210933" cy="210933"/>
          </a:xfrm>
          <a:prstGeom prst="rect">
            <a:avLst/>
          </a:prstGeom>
          <a:noFill/>
          <a:ln>
            <a:noFill/>
          </a:ln>
        </p:spPr>
      </p:pic>
      <p:sp>
        <p:nvSpPr>
          <p:cNvPr id="101" name="Google Shape;101;p1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2" name="Google Shape;102;p16"/>
          <p:cNvPicPr preferRelativeResize="0"/>
          <p:nvPr/>
        </p:nvPicPr>
        <p:blipFill rotWithShape="1">
          <a:blip r:embed="rId9">
            <a:alphaModFix/>
          </a:blip>
          <a:srcRect b="0" l="0" r="0" t="0"/>
          <a:stretch/>
        </p:blipFill>
        <p:spPr>
          <a:xfrm>
            <a:off x="8437943" y="4949162"/>
            <a:ext cx="522377" cy="160222"/>
          </a:xfrm>
          <a:prstGeom prst="rect">
            <a:avLst/>
          </a:prstGeom>
          <a:noFill/>
          <a:ln>
            <a:noFill/>
          </a:ln>
        </p:spPr>
      </p:pic>
      <p:sp>
        <p:nvSpPr>
          <p:cNvPr id="103" name="Google Shape;103;p1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4"/>
          <p:cNvSpPr/>
          <p:nvPr/>
        </p:nvSpPr>
        <p:spPr>
          <a:xfrm>
            <a:off x="643875" y="1439363"/>
            <a:ext cx="836400" cy="436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Client</a:t>
            </a:r>
            <a:endParaRPr/>
          </a:p>
        </p:txBody>
      </p:sp>
      <p:sp>
        <p:nvSpPr>
          <p:cNvPr id="356" name="Google Shape;356;p34"/>
          <p:cNvSpPr/>
          <p:nvPr/>
        </p:nvSpPr>
        <p:spPr>
          <a:xfrm>
            <a:off x="3618975" y="1073113"/>
            <a:ext cx="2183220" cy="11693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The Internet</a:t>
            </a:r>
            <a:endParaRPr/>
          </a:p>
        </p:txBody>
      </p:sp>
      <p:sp>
        <p:nvSpPr>
          <p:cNvPr id="357" name="Google Shape;357;p34"/>
          <p:cNvSpPr/>
          <p:nvPr/>
        </p:nvSpPr>
        <p:spPr>
          <a:xfrm>
            <a:off x="7615400" y="1333925"/>
            <a:ext cx="779700" cy="6477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Server</a:t>
            </a:r>
            <a:endParaRPr/>
          </a:p>
        </p:txBody>
      </p:sp>
      <p:cxnSp>
        <p:nvCxnSpPr>
          <p:cNvPr id="358" name="Google Shape;358;p34"/>
          <p:cNvCxnSpPr/>
          <p:nvPr/>
        </p:nvCxnSpPr>
        <p:spPr>
          <a:xfrm>
            <a:off x="1746600" y="1694750"/>
            <a:ext cx="1709700" cy="0"/>
          </a:xfrm>
          <a:prstGeom prst="straightConnector1">
            <a:avLst/>
          </a:prstGeom>
          <a:noFill/>
          <a:ln cap="flat" cmpd="sng" w="9525">
            <a:solidFill>
              <a:schemeClr val="dk2"/>
            </a:solidFill>
            <a:prstDash val="solid"/>
            <a:round/>
            <a:headEnd len="med" w="med" type="none"/>
            <a:tailEnd len="med" w="med" type="triangle"/>
          </a:ln>
        </p:spPr>
      </p:cxnSp>
      <p:cxnSp>
        <p:nvCxnSpPr>
          <p:cNvPr id="359" name="Google Shape;359;p34"/>
          <p:cNvCxnSpPr>
            <a:endCxn id="357" idx="2"/>
          </p:cNvCxnSpPr>
          <p:nvPr/>
        </p:nvCxnSpPr>
        <p:spPr>
          <a:xfrm>
            <a:off x="6046400" y="1650275"/>
            <a:ext cx="1569000" cy="7500"/>
          </a:xfrm>
          <a:prstGeom prst="straightConnector1">
            <a:avLst/>
          </a:prstGeom>
          <a:noFill/>
          <a:ln cap="flat" cmpd="sng" w="9525">
            <a:solidFill>
              <a:schemeClr val="dk2"/>
            </a:solidFill>
            <a:prstDash val="solid"/>
            <a:round/>
            <a:headEnd len="med" w="med" type="none"/>
            <a:tailEnd len="med" w="med" type="triangle"/>
          </a:ln>
        </p:spPr>
      </p:cxnSp>
      <p:sp>
        <p:nvSpPr>
          <p:cNvPr id="360" name="Google Shape;360;p34"/>
          <p:cNvSpPr txBox="1"/>
          <p:nvPr/>
        </p:nvSpPr>
        <p:spPr>
          <a:xfrm>
            <a:off x="695800" y="695625"/>
            <a:ext cx="3027000" cy="6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latin typeface="Proxima Nova"/>
                <a:ea typeface="Proxima Nova"/>
                <a:cs typeface="Proxima Nova"/>
                <a:sym typeface="Proxima Nova"/>
              </a:rPr>
              <a:t>Step 5- </a:t>
            </a:r>
            <a:r>
              <a:rPr i="1" lang="en-GB">
                <a:latin typeface="Proxima Nova"/>
                <a:ea typeface="Proxima Nova"/>
                <a:cs typeface="Proxima Nova"/>
                <a:sym typeface="Proxima Nova"/>
              </a:rPr>
              <a:t>Client, on the next request, will include the session id</a:t>
            </a:r>
            <a:endParaRPr b="1" i="1">
              <a:latin typeface="Proxima Nova"/>
              <a:ea typeface="Proxima Nova"/>
              <a:cs typeface="Proxima Nova"/>
              <a:sym typeface="Proxima Nova"/>
            </a:endParaRPr>
          </a:p>
        </p:txBody>
      </p:sp>
      <p:sp>
        <p:nvSpPr>
          <p:cNvPr id="361" name="Google Shape;361;p34"/>
          <p:cNvSpPr txBox="1"/>
          <p:nvPr/>
        </p:nvSpPr>
        <p:spPr>
          <a:xfrm>
            <a:off x="1939025" y="1391325"/>
            <a:ext cx="9990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latin typeface="Proxima Nova"/>
                <a:ea typeface="Proxima Nova"/>
                <a:cs typeface="Proxima Nova"/>
                <a:sym typeface="Proxima Nova"/>
              </a:rPr>
              <a:t>request</a:t>
            </a:r>
            <a:endParaRPr i="1">
              <a:latin typeface="Proxima Nova"/>
              <a:ea typeface="Proxima Nova"/>
              <a:cs typeface="Proxima Nova"/>
              <a:sym typeface="Proxima Nova"/>
            </a:endParaRPr>
          </a:p>
        </p:txBody>
      </p:sp>
      <p:sp>
        <p:nvSpPr>
          <p:cNvPr id="362" name="Google Shape;362;p34"/>
          <p:cNvSpPr txBox="1"/>
          <p:nvPr/>
        </p:nvSpPr>
        <p:spPr>
          <a:xfrm>
            <a:off x="6376450" y="1333925"/>
            <a:ext cx="9990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latin typeface="Proxima Nova"/>
                <a:ea typeface="Proxima Nova"/>
                <a:cs typeface="Proxima Nova"/>
                <a:sym typeface="Proxima Nova"/>
              </a:rPr>
              <a:t>request</a:t>
            </a:r>
            <a:endParaRPr i="1">
              <a:latin typeface="Proxima Nova"/>
              <a:ea typeface="Proxima Nova"/>
              <a:cs typeface="Proxima Nova"/>
              <a:sym typeface="Proxima Nova"/>
            </a:endParaRPr>
          </a:p>
        </p:txBody>
      </p:sp>
      <p:sp>
        <p:nvSpPr>
          <p:cNvPr id="363" name="Google Shape;363;p34"/>
          <p:cNvSpPr/>
          <p:nvPr/>
        </p:nvSpPr>
        <p:spPr>
          <a:xfrm>
            <a:off x="444050" y="2420025"/>
            <a:ext cx="732900" cy="540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Cookie file</a:t>
            </a:r>
            <a:endParaRPr sz="900"/>
          </a:p>
        </p:txBody>
      </p:sp>
      <p:cxnSp>
        <p:nvCxnSpPr>
          <p:cNvPr id="364" name="Google Shape;364;p34"/>
          <p:cNvCxnSpPr>
            <a:stCxn id="355" idx="2"/>
            <a:endCxn id="363" idx="0"/>
          </p:cNvCxnSpPr>
          <p:nvPr/>
        </p:nvCxnSpPr>
        <p:spPr>
          <a:xfrm flipH="1">
            <a:off x="810375" y="1876163"/>
            <a:ext cx="251700" cy="543900"/>
          </a:xfrm>
          <a:prstGeom prst="straightConnector1">
            <a:avLst/>
          </a:prstGeom>
          <a:noFill/>
          <a:ln cap="flat" cmpd="sng" w="9525">
            <a:solidFill>
              <a:schemeClr val="dk2"/>
            </a:solidFill>
            <a:prstDash val="dot"/>
            <a:round/>
            <a:headEnd len="med" w="med" type="none"/>
            <a:tailEnd len="med" w="med" type="triangle"/>
          </a:ln>
        </p:spPr>
      </p:cxnSp>
      <p:pic>
        <p:nvPicPr>
          <p:cNvPr id="365" name="Google Shape;365;p34"/>
          <p:cNvPicPr preferRelativeResize="0"/>
          <p:nvPr/>
        </p:nvPicPr>
        <p:blipFill>
          <a:blip r:embed="rId3">
            <a:alphaModFix/>
          </a:blip>
          <a:stretch>
            <a:fillRect/>
          </a:stretch>
        </p:blipFill>
        <p:spPr>
          <a:xfrm>
            <a:off x="2031075" y="2538374"/>
            <a:ext cx="6679575" cy="1428400"/>
          </a:xfrm>
          <a:prstGeom prst="rect">
            <a:avLst/>
          </a:prstGeom>
          <a:noFill/>
          <a:ln>
            <a:noFill/>
          </a:ln>
        </p:spPr>
      </p:pic>
      <p:sp>
        <p:nvSpPr>
          <p:cNvPr id="366" name="Google Shape;366;p34"/>
          <p:cNvSpPr/>
          <p:nvPr/>
        </p:nvSpPr>
        <p:spPr>
          <a:xfrm>
            <a:off x="8007575" y="392250"/>
            <a:ext cx="732900" cy="540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Session file</a:t>
            </a:r>
            <a:endParaRPr sz="900"/>
          </a:p>
        </p:txBody>
      </p:sp>
      <p:cxnSp>
        <p:nvCxnSpPr>
          <p:cNvPr id="367" name="Google Shape;367;p34"/>
          <p:cNvCxnSpPr>
            <a:endCxn id="366" idx="2"/>
          </p:cNvCxnSpPr>
          <p:nvPr/>
        </p:nvCxnSpPr>
        <p:spPr>
          <a:xfrm flipH="1" rot="10800000">
            <a:off x="8005325" y="932550"/>
            <a:ext cx="368700" cy="401400"/>
          </a:xfrm>
          <a:prstGeom prst="straightConnector1">
            <a:avLst/>
          </a:prstGeom>
          <a:noFill/>
          <a:ln cap="flat" cmpd="sng" w="9525">
            <a:solidFill>
              <a:schemeClr val="dk2"/>
            </a:solidFill>
            <a:prstDash val="dot"/>
            <a:round/>
            <a:headEnd len="med" w="med" type="none"/>
            <a:tailEnd len="med" w="med" type="triangle"/>
          </a:ln>
        </p:spPr>
      </p:cxnSp>
      <p:sp>
        <p:nvSpPr>
          <p:cNvPr id="368" name="Google Shape;368;p3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69" name="Google Shape;369;p34"/>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370" name="Google Shape;370;p3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5"/>
          <p:cNvSpPr/>
          <p:nvPr/>
        </p:nvSpPr>
        <p:spPr>
          <a:xfrm>
            <a:off x="673475" y="2482888"/>
            <a:ext cx="836400" cy="436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Client</a:t>
            </a:r>
            <a:endParaRPr/>
          </a:p>
        </p:txBody>
      </p:sp>
      <p:sp>
        <p:nvSpPr>
          <p:cNvPr id="376" name="Google Shape;376;p35"/>
          <p:cNvSpPr/>
          <p:nvPr/>
        </p:nvSpPr>
        <p:spPr>
          <a:xfrm>
            <a:off x="3648575" y="2116638"/>
            <a:ext cx="2183220" cy="1169316"/>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The Internet</a:t>
            </a:r>
            <a:endParaRPr/>
          </a:p>
        </p:txBody>
      </p:sp>
      <p:sp>
        <p:nvSpPr>
          <p:cNvPr id="377" name="Google Shape;377;p35"/>
          <p:cNvSpPr/>
          <p:nvPr/>
        </p:nvSpPr>
        <p:spPr>
          <a:xfrm>
            <a:off x="7645000" y="2377450"/>
            <a:ext cx="779700" cy="647700"/>
          </a:xfrm>
          <a:prstGeom prst="can">
            <a:avLst>
              <a:gd fmla="val 25000"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Server</a:t>
            </a:r>
            <a:endParaRPr/>
          </a:p>
        </p:txBody>
      </p:sp>
      <p:cxnSp>
        <p:nvCxnSpPr>
          <p:cNvPr id="378" name="Google Shape;378;p35"/>
          <p:cNvCxnSpPr/>
          <p:nvPr/>
        </p:nvCxnSpPr>
        <p:spPr>
          <a:xfrm>
            <a:off x="1776200" y="2738275"/>
            <a:ext cx="1709700" cy="0"/>
          </a:xfrm>
          <a:prstGeom prst="straightConnector1">
            <a:avLst/>
          </a:prstGeom>
          <a:noFill/>
          <a:ln cap="flat" cmpd="sng" w="9525">
            <a:solidFill>
              <a:schemeClr val="dk2"/>
            </a:solidFill>
            <a:prstDash val="solid"/>
            <a:round/>
            <a:headEnd len="med" w="med" type="none"/>
            <a:tailEnd len="med" w="med" type="triangle"/>
          </a:ln>
        </p:spPr>
      </p:cxnSp>
      <p:cxnSp>
        <p:nvCxnSpPr>
          <p:cNvPr id="379" name="Google Shape;379;p35"/>
          <p:cNvCxnSpPr>
            <a:endCxn id="377" idx="2"/>
          </p:cNvCxnSpPr>
          <p:nvPr/>
        </p:nvCxnSpPr>
        <p:spPr>
          <a:xfrm>
            <a:off x="6076000" y="2693800"/>
            <a:ext cx="1569000" cy="7500"/>
          </a:xfrm>
          <a:prstGeom prst="straightConnector1">
            <a:avLst/>
          </a:prstGeom>
          <a:noFill/>
          <a:ln cap="flat" cmpd="sng" w="9525">
            <a:solidFill>
              <a:schemeClr val="dk2"/>
            </a:solidFill>
            <a:prstDash val="solid"/>
            <a:round/>
            <a:headEnd len="med" w="med" type="none"/>
            <a:tailEnd len="med" w="med" type="triangle"/>
          </a:ln>
        </p:spPr>
      </p:cxnSp>
      <p:sp>
        <p:nvSpPr>
          <p:cNvPr id="380" name="Google Shape;380;p35"/>
          <p:cNvSpPr txBox="1"/>
          <p:nvPr/>
        </p:nvSpPr>
        <p:spPr>
          <a:xfrm>
            <a:off x="5276725" y="1095300"/>
            <a:ext cx="2568300" cy="8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a:latin typeface="Proxima Nova"/>
                <a:ea typeface="Proxima Nova"/>
                <a:cs typeface="Proxima Nova"/>
                <a:sym typeface="Proxima Nova"/>
              </a:rPr>
              <a:t>Step 6- </a:t>
            </a:r>
            <a:r>
              <a:rPr i="1" lang="en-GB">
                <a:latin typeface="Proxima Nova"/>
                <a:ea typeface="Proxima Nova"/>
                <a:cs typeface="Proxima Nova"/>
                <a:sym typeface="Proxima Nova"/>
              </a:rPr>
              <a:t>Server will take the session id from request and check if session exists for that session id</a:t>
            </a:r>
            <a:endParaRPr b="1" i="1">
              <a:latin typeface="Proxima Nova"/>
              <a:ea typeface="Proxima Nova"/>
              <a:cs typeface="Proxima Nova"/>
              <a:sym typeface="Proxima Nova"/>
            </a:endParaRPr>
          </a:p>
        </p:txBody>
      </p:sp>
      <p:sp>
        <p:nvSpPr>
          <p:cNvPr id="381" name="Google Shape;381;p35"/>
          <p:cNvSpPr txBox="1"/>
          <p:nvPr/>
        </p:nvSpPr>
        <p:spPr>
          <a:xfrm>
            <a:off x="1968625" y="2434850"/>
            <a:ext cx="9990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latin typeface="Proxima Nova"/>
                <a:ea typeface="Proxima Nova"/>
                <a:cs typeface="Proxima Nova"/>
                <a:sym typeface="Proxima Nova"/>
              </a:rPr>
              <a:t>request</a:t>
            </a:r>
            <a:endParaRPr i="1">
              <a:latin typeface="Proxima Nova"/>
              <a:ea typeface="Proxima Nova"/>
              <a:cs typeface="Proxima Nova"/>
              <a:sym typeface="Proxima Nova"/>
            </a:endParaRPr>
          </a:p>
        </p:txBody>
      </p:sp>
      <p:sp>
        <p:nvSpPr>
          <p:cNvPr id="382" name="Google Shape;382;p35"/>
          <p:cNvSpPr txBox="1"/>
          <p:nvPr/>
        </p:nvSpPr>
        <p:spPr>
          <a:xfrm>
            <a:off x="6406050" y="2377450"/>
            <a:ext cx="999000" cy="26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a:latin typeface="Proxima Nova"/>
                <a:ea typeface="Proxima Nova"/>
                <a:cs typeface="Proxima Nova"/>
                <a:sym typeface="Proxima Nova"/>
              </a:rPr>
              <a:t>request</a:t>
            </a:r>
            <a:endParaRPr i="1">
              <a:latin typeface="Proxima Nova"/>
              <a:ea typeface="Proxima Nova"/>
              <a:cs typeface="Proxima Nova"/>
              <a:sym typeface="Proxima Nova"/>
            </a:endParaRPr>
          </a:p>
        </p:txBody>
      </p:sp>
      <p:sp>
        <p:nvSpPr>
          <p:cNvPr id="383" name="Google Shape;383;p35"/>
          <p:cNvSpPr/>
          <p:nvPr/>
        </p:nvSpPr>
        <p:spPr>
          <a:xfrm>
            <a:off x="473650" y="3463550"/>
            <a:ext cx="732900" cy="540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Cookie file</a:t>
            </a:r>
            <a:endParaRPr sz="900"/>
          </a:p>
        </p:txBody>
      </p:sp>
      <p:cxnSp>
        <p:nvCxnSpPr>
          <p:cNvPr id="384" name="Google Shape;384;p35"/>
          <p:cNvCxnSpPr>
            <a:stCxn id="375" idx="2"/>
            <a:endCxn id="383" idx="0"/>
          </p:cNvCxnSpPr>
          <p:nvPr/>
        </p:nvCxnSpPr>
        <p:spPr>
          <a:xfrm flipH="1">
            <a:off x="839975" y="2919688"/>
            <a:ext cx="251700" cy="543900"/>
          </a:xfrm>
          <a:prstGeom prst="straightConnector1">
            <a:avLst/>
          </a:prstGeom>
          <a:noFill/>
          <a:ln cap="flat" cmpd="sng" w="9525">
            <a:solidFill>
              <a:schemeClr val="dk2"/>
            </a:solidFill>
            <a:prstDash val="dot"/>
            <a:round/>
            <a:headEnd len="med" w="med" type="none"/>
            <a:tailEnd len="med" w="med" type="triangle"/>
          </a:ln>
        </p:spPr>
      </p:cxnSp>
      <p:sp>
        <p:nvSpPr>
          <p:cNvPr id="385" name="Google Shape;385;p35"/>
          <p:cNvSpPr/>
          <p:nvPr/>
        </p:nvSpPr>
        <p:spPr>
          <a:xfrm>
            <a:off x="8037175" y="1435775"/>
            <a:ext cx="732900" cy="540300"/>
          </a:xfrm>
          <a:prstGeom prst="foldedCorner">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Session file</a:t>
            </a:r>
            <a:endParaRPr sz="900"/>
          </a:p>
        </p:txBody>
      </p:sp>
      <p:cxnSp>
        <p:nvCxnSpPr>
          <p:cNvPr id="386" name="Google Shape;386;p35"/>
          <p:cNvCxnSpPr>
            <a:endCxn id="385" idx="2"/>
          </p:cNvCxnSpPr>
          <p:nvPr/>
        </p:nvCxnSpPr>
        <p:spPr>
          <a:xfrm flipH="1" rot="10800000">
            <a:off x="8034925" y="1976075"/>
            <a:ext cx="368700" cy="401400"/>
          </a:xfrm>
          <a:prstGeom prst="straightConnector1">
            <a:avLst/>
          </a:prstGeom>
          <a:noFill/>
          <a:ln cap="flat" cmpd="sng" w="9525">
            <a:solidFill>
              <a:schemeClr val="dk2"/>
            </a:solidFill>
            <a:prstDash val="dot"/>
            <a:round/>
            <a:headEnd len="med" w="med" type="none"/>
            <a:tailEnd len="med" w="med" type="triangle"/>
          </a:ln>
        </p:spPr>
      </p:cxnSp>
      <p:pic>
        <p:nvPicPr>
          <p:cNvPr id="387" name="Google Shape;387;p35"/>
          <p:cNvPicPr preferRelativeResize="0"/>
          <p:nvPr/>
        </p:nvPicPr>
        <p:blipFill>
          <a:blip r:embed="rId3">
            <a:alphaModFix/>
          </a:blip>
          <a:stretch>
            <a:fillRect/>
          </a:stretch>
        </p:blipFill>
        <p:spPr>
          <a:xfrm>
            <a:off x="407138" y="653450"/>
            <a:ext cx="4447825" cy="951150"/>
          </a:xfrm>
          <a:prstGeom prst="rect">
            <a:avLst/>
          </a:prstGeom>
          <a:noFill/>
          <a:ln>
            <a:noFill/>
          </a:ln>
        </p:spPr>
      </p:pic>
      <p:cxnSp>
        <p:nvCxnSpPr>
          <p:cNvPr id="388" name="Google Shape;388;p35"/>
          <p:cNvCxnSpPr/>
          <p:nvPr/>
        </p:nvCxnSpPr>
        <p:spPr>
          <a:xfrm>
            <a:off x="3345125" y="1324725"/>
            <a:ext cx="1990800" cy="362700"/>
          </a:xfrm>
          <a:prstGeom prst="straightConnector1">
            <a:avLst/>
          </a:prstGeom>
          <a:noFill/>
          <a:ln cap="flat" cmpd="sng" w="19050">
            <a:solidFill>
              <a:srgbClr val="FF0000"/>
            </a:solidFill>
            <a:prstDash val="solid"/>
            <a:round/>
            <a:headEnd len="med" w="med" type="none"/>
            <a:tailEnd len="med" w="med" type="triangle"/>
          </a:ln>
        </p:spPr>
      </p:cxnSp>
      <p:sp>
        <p:nvSpPr>
          <p:cNvPr id="389" name="Google Shape;389;p3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390" name="Google Shape;390;p35"/>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391" name="Google Shape;391;p3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395" name="Shape 395"/>
        <p:cNvGrpSpPr/>
        <p:nvPr/>
      </p:nvGrpSpPr>
      <p:grpSpPr>
        <a:xfrm>
          <a:off x="0" y="0"/>
          <a:ext cx="0" cy="0"/>
          <a:chOff x="0" y="0"/>
          <a:chExt cx="0" cy="0"/>
        </a:xfrm>
      </p:grpSpPr>
      <p:pic>
        <p:nvPicPr>
          <p:cNvPr id="396" name="Google Shape;396;p36"/>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397" name="Google Shape;397;p36"/>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HTTP Status Codes</a:t>
            </a:r>
            <a:endParaRPr sz="800">
              <a:solidFill>
                <a:schemeClr val="lt1"/>
              </a:solidFill>
            </a:endParaRPr>
          </a:p>
        </p:txBody>
      </p:sp>
      <p:pic>
        <p:nvPicPr>
          <p:cNvPr id="398" name="Google Shape;398;p36"/>
          <p:cNvPicPr preferRelativeResize="0"/>
          <p:nvPr/>
        </p:nvPicPr>
        <p:blipFill rotWithShape="1">
          <a:blip r:embed="rId4">
            <a:alphaModFix/>
          </a:blip>
          <a:srcRect b="0" l="0" r="0" t="0"/>
          <a:stretch/>
        </p:blipFill>
        <p:spPr>
          <a:xfrm>
            <a:off x="2343175" y="2055788"/>
            <a:ext cx="210933" cy="210933"/>
          </a:xfrm>
          <a:prstGeom prst="rect">
            <a:avLst/>
          </a:prstGeom>
          <a:noFill/>
          <a:ln>
            <a:noFill/>
          </a:ln>
        </p:spPr>
      </p:pic>
      <p:sp>
        <p:nvSpPr>
          <p:cNvPr id="399" name="Google Shape;399;p3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00" name="Google Shape;400;p36"/>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401" name="Google Shape;401;p3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Whenever a server sends back a response, it also </a:t>
            </a:r>
            <a:r>
              <a:rPr b="1" lang="en-GB">
                <a:latin typeface="Calibri"/>
                <a:ea typeface="Calibri"/>
                <a:cs typeface="Calibri"/>
                <a:sym typeface="Calibri"/>
              </a:rPr>
              <a:t>associates a </a:t>
            </a:r>
            <a:r>
              <a:rPr b="1" i="1" lang="en-GB">
                <a:latin typeface="Calibri"/>
                <a:ea typeface="Calibri"/>
                <a:cs typeface="Calibri"/>
                <a:sym typeface="Calibri"/>
              </a:rPr>
              <a:t>status code</a:t>
            </a:r>
            <a:r>
              <a:rPr lang="en-GB">
                <a:latin typeface="Calibri"/>
                <a:ea typeface="Calibri"/>
                <a:cs typeface="Calibri"/>
                <a:sym typeface="Calibri"/>
              </a:rPr>
              <a:t> with it.</a:t>
            </a:r>
            <a:endParaRPr>
              <a:latin typeface="Calibri"/>
              <a:ea typeface="Calibri"/>
              <a:cs typeface="Calibri"/>
              <a:sym typeface="Calibri"/>
            </a:endParaRPr>
          </a:p>
          <a:p>
            <a:pPr indent="0" lvl="0" marL="0" rtl="0" algn="l">
              <a:spcBef>
                <a:spcPts val="1200"/>
              </a:spcBef>
              <a:spcAft>
                <a:spcPts val="1200"/>
              </a:spcAft>
              <a:buNone/>
            </a:pPr>
            <a:r>
              <a:rPr lang="en-GB">
                <a:latin typeface="Calibri"/>
                <a:ea typeface="Calibri"/>
                <a:cs typeface="Calibri"/>
                <a:sym typeface="Calibri"/>
              </a:rPr>
              <a:t>The status code indicates whether the request has been successful or not.</a:t>
            </a:r>
            <a:endParaRPr>
              <a:latin typeface="Calibri"/>
              <a:ea typeface="Calibri"/>
              <a:cs typeface="Calibri"/>
              <a:sym typeface="Calibri"/>
            </a:endParaRPr>
          </a:p>
        </p:txBody>
      </p:sp>
      <p:sp>
        <p:nvSpPr>
          <p:cNvPr id="407" name="Google Shape;407;p37"/>
          <p:cNvSpPr txBox="1"/>
          <p:nvPr/>
        </p:nvSpPr>
        <p:spPr>
          <a:xfrm>
            <a:off x="1268100" y="399025"/>
            <a:ext cx="66078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Status Code</a:t>
            </a:r>
            <a:endParaRPr sz="800">
              <a:solidFill>
                <a:srgbClr val="3B41C9"/>
              </a:solidFill>
            </a:endParaRPr>
          </a:p>
        </p:txBody>
      </p:sp>
      <p:pic>
        <p:nvPicPr>
          <p:cNvPr id="408" name="Google Shape;408;p37"/>
          <p:cNvPicPr preferRelativeResize="0"/>
          <p:nvPr/>
        </p:nvPicPr>
        <p:blipFill rotWithShape="1">
          <a:blip r:embed="rId3">
            <a:alphaModFix/>
          </a:blip>
          <a:srcRect b="0" l="0" r="0" t="0"/>
          <a:stretch/>
        </p:blipFill>
        <p:spPr>
          <a:xfrm>
            <a:off x="-1171409" y="-1078034"/>
            <a:ext cx="2639148" cy="3220312"/>
          </a:xfrm>
          <a:prstGeom prst="rect">
            <a:avLst/>
          </a:prstGeom>
          <a:noFill/>
          <a:ln>
            <a:noFill/>
          </a:ln>
        </p:spPr>
      </p:pic>
      <p:sp>
        <p:nvSpPr>
          <p:cNvPr id="409" name="Google Shape;409;p3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38"/>
          <p:cNvSpPr txBox="1"/>
          <p:nvPr>
            <p:ph idx="1" type="body"/>
          </p:nvPr>
        </p:nvSpPr>
        <p:spPr>
          <a:xfrm>
            <a:off x="311700" y="1152475"/>
            <a:ext cx="8520600" cy="2377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latin typeface="Calibri"/>
                <a:ea typeface="Calibri"/>
                <a:cs typeface="Calibri"/>
                <a:sym typeface="Calibri"/>
              </a:rPr>
              <a:t>100s</a:t>
            </a:r>
            <a:r>
              <a:rPr lang="en-GB">
                <a:latin typeface="Calibri"/>
                <a:ea typeface="Calibri"/>
                <a:cs typeface="Calibri"/>
                <a:sym typeface="Calibri"/>
              </a:rPr>
              <a:t> - request is on-going</a:t>
            </a:r>
            <a:endParaRPr>
              <a:latin typeface="Calibri"/>
              <a:ea typeface="Calibri"/>
              <a:cs typeface="Calibri"/>
              <a:sym typeface="Calibri"/>
            </a:endParaRPr>
          </a:p>
          <a:p>
            <a:pPr indent="0" lvl="0" marL="0" rtl="0" algn="l">
              <a:spcBef>
                <a:spcPts val="1200"/>
              </a:spcBef>
              <a:spcAft>
                <a:spcPts val="0"/>
              </a:spcAft>
              <a:buNone/>
            </a:pPr>
            <a:r>
              <a:rPr b="1" lang="en-GB">
                <a:latin typeface="Calibri"/>
                <a:ea typeface="Calibri"/>
                <a:cs typeface="Calibri"/>
                <a:sym typeface="Calibri"/>
              </a:rPr>
              <a:t>200s</a:t>
            </a:r>
            <a:r>
              <a:rPr lang="en-GB">
                <a:latin typeface="Calibri"/>
                <a:ea typeface="Calibri"/>
                <a:cs typeface="Calibri"/>
                <a:sym typeface="Calibri"/>
              </a:rPr>
              <a:t> - OK</a:t>
            </a:r>
            <a:endParaRPr>
              <a:latin typeface="Calibri"/>
              <a:ea typeface="Calibri"/>
              <a:cs typeface="Calibri"/>
              <a:sym typeface="Calibri"/>
            </a:endParaRPr>
          </a:p>
          <a:p>
            <a:pPr indent="0" lvl="0" marL="0" rtl="0" algn="l">
              <a:spcBef>
                <a:spcPts val="1200"/>
              </a:spcBef>
              <a:spcAft>
                <a:spcPts val="0"/>
              </a:spcAft>
              <a:buNone/>
            </a:pPr>
            <a:r>
              <a:rPr b="1" lang="en-GB">
                <a:latin typeface="Calibri"/>
                <a:ea typeface="Calibri"/>
                <a:cs typeface="Calibri"/>
                <a:sym typeface="Calibri"/>
              </a:rPr>
              <a:t>300s</a:t>
            </a:r>
            <a:r>
              <a:rPr lang="en-GB">
                <a:latin typeface="Calibri"/>
                <a:ea typeface="Calibri"/>
                <a:cs typeface="Calibri"/>
                <a:sym typeface="Calibri"/>
              </a:rPr>
              <a:t> - redirects (trying a different URL)</a:t>
            </a:r>
            <a:endParaRPr>
              <a:latin typeface="Calibri"/>
              <a:ea typeface="Calibri"/>
              <a:cs typeface="Calibri"/>
              <a:sym typeface="Calibri"/>
            </a:endParaRPr>
          </a:p>
          <a:p>
            <a:pPr indent="0" lvl="0" marL="0" rtl="0" algn="l">
              <a:spcBef>
                <a:spcPts val="1200"/>
              </a:spcBef>
              <a:spcAft>
                <a:spcPts val="0"/>
              </a:spcAft>
              <a:buNone/>
            </a:pPr>
            <a:r>
              <a:rPr b="1" lang="en-GB">
                <a:latin typeface="Calibri"/>
                <a:ea typeface="Calibri"/>
                <a:cs typeface="Calibri"/>
                <a:sym typeface="Calibri"/>
              </a:rPr>
              <a:t>400s</a:t>
            </a:r>
            <a:r>
              <a:rPr lang="en-GB">
                <a:latin typeface="Calibri"/>
                <a:ea typeface="Calibri"/>
                <a:cs typeface="Calibri"/>
                <a:sym typeface="Calibri"/>
              </a:rPr>
              <a:t> - not found or authorization errors</a:t>
            </a:r>
            <a:endParaRPr>
              <a:latin typeface="Calibri"/>
              <a:ea typeface="Calibri"/>
              <a:cs typeface="Calibri"/>
              <a:sym typeface="Calibri"/>
            </a:endParaRPr>
          </a:p>
          <a:p>
            <a:pPr indent="0" lvl="0" marL="0" rtl="0" algn="l">
              <a:spcBef>
                <a:spcPts val="1200"/>
              </a:spcBef>
              <a:spcAft>
                <a:spcPts val="1200"/>
              </a:spcAft>
              <a:buNone/>
            </a:pPr>
            <a:r>
              <a:rPr b="1" lang="en-GB">
                <a:latin typeface="Calibri"/>
                <a:ea typeface="Calibri"/>
                <a:cs typeface="Calibri"/>
                <a:sym typeface="Calibri"/>
              </a:rPr>
              <a:t>500s</a:t>
            </a:r>
            <a:r>
              <a:rPr lang="en-GB">
                <a:latin typeface="Calibri"/>
                <a:ea typeface="Calibri"/>
                <a:cs typeface="Calibri"/>
                <a:sym typeface="Calibri"/>
              </a:rPr>
              <a:t> - internal server errors (something</a:t>
            </a:r>
            <a:br>
              <a:rPr lang="en-GB">
                <a:latin typeface="Calibri"/>
                <a:ea typeface="Calibri"/>
                <a:cs typeface="Calibri"/>
                <a:sym typeface="Calibri"/>
              </a:rPr>
            </a:br>
            <a:r>
              <a:rPr lang="en-GB">
                <a:latin typeface="Calibri"/>
                <a:ea typeface="Calibri"/>
                <a:cs typeface="Calibri"/>
                <a:sym typeface="Calibri"/>
              </a:rPr>
              <a:t> went wrong at the server side)</a:t>
            </a:r>
            <a:endParaRPr>
              <a:latin typeface="Calibri"/>
              <a:ea typeface="Calibri"/>
              <a:cs typeface="Calibri"/>
              <a:sym typeface="Calibri"/>
            </a:endParaRPr>
          </a:p>
        </p:txBody>
      </p:sp>
      <p:pic>
        <p:nvPicPr>
          <p:cNvPr id="415" name="Google Shape;415;p38"/>
          <p:cNvPicPr preferRelativeResize="0"/>
          <p:nvPr/>
        </p:nvPicPr>
        <p:blipFill>
          <a:blip r:embed="rId3">
            <a:alphaModFix/>
          </a:blip>
          <a:stretch>
            <a:fillRect/>
          </a:stretch>
        </p:blipFill>
        <p:spPr>
          <a:xfrm>
            <a:off x="5078325" y="1080525"/>
            <a:ext cx="3928875" cy="2449625"/>
          </a:xfrm>
          <a:prstGeom prst="rect">
            <a:avLst/>
          </a:prstGeom>
          <a:noFill/>
          <a:ln>
            <a:noFill/>
          </a:ln>
        </p:spPr>
      </p:pic>
      <p:sp>
        <p:nvSpPr>
          <p:cNvPr id="416" name="Google Shape;416;p38"/>
          <p:cNvSpPr txBox="1"/>
          <p:nvPr/>
        </p:nvSpPr>
        <p:spPr>
          <a:xfrm>
            <a:off x="1268100" y="399025"/>
            <a:ext cx="66078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Response Code</a:t>
            </a:r>
            <a:endParaRPr sz="800">
              <a:solidFill>
                <a:srgbClr val="3B41C9"/>
              </a:solidFill>
            </a:endParaRPr>
          </a:p>
        </p:txBody>
      </p:sp>
      <p:sp>
        <p:nvSpPr>
          <p:cNvPr id="417" name="Google Shape;417;p38"/>
          <p:cNvSpPr txBox="1"/>
          <p:nvPr/>
        </p:nvSpPr>
        <p:spPr>
          <a:xfrm>
            <a:off x="4977800" y="4342050"/>
            <a:ext cx="4109100" cy="338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https://developer.mozilla.org/en-US/docs/Web/HTTP/Status</a:t>
            </a:r>
            <a:endParaRPr sz="1000">
              <a:latin typeface="Calibri"/>
              <a:ea typeface="Calibri"/>
              <a:cs typeface="Calibri"/>
              <a:sym typeface="Calibri"/>
            </a:endParaRPr>
          </a:p>
        </p:txBody>
      </p:sp>
      <p:pic>
        <p:nvPicPr>
          <p:cNvPr id="418" name="Google Shape;418;p38"/>
          <p:cNvPicPr preferRelativeResize="0"/>
          <p:nvPr/>
        </p:nvPicPr>
        <p:blipFill rotWithShape="1">
          <a:blip r:embed="rId5">
            <a:alphaModFix/>
          </a:blip>
          <a:srcRect b="0" l="0" r="0" t="0"/>
          <a:stretch/>
        </p:blipFill>
        <p:spPr>
          <a:xfrm>
            <a:off x="-1171409" y="-1078034"/>
            <a:ext cx="2639148" cy="3220312"/>
          </a:xfrm>
          <a:prstGeom prst="rect">
            <a:avLst/>
          </a:prstGeom>
          <a:noFill/>
          <a:ln>
            <a:noFill/>
          </a:ln>
        </p:spPr>
      </p:pic>
      <p:sp>
        <p:nvSpPr>
          <p:cNvPr id="419" name="Google Shape;419;p3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pic>
        <p:nvPicPr>
          <p:cNvPr id="424" name="Google Shape;424;p39"/>
          <p:cNvPicPr preferRelativeResize="0"/>
          <p:nvPr/>
        </p:nvPicPr>
        <p:blipFill>
          <a:blip r:embed="rId3">
            <a:alphaModFix/>
          </a:blip>
          <a:stretch>
            <a:fillRect/>
          </a:stretch>
        </p:blipFill>
        <p:spPr>
          <a:xfrm>
            <a:off x="2735250" y="108000"/>
            <a:ext cx="3791582" cy="4838700"/>
          </a:xfrm>
          <a:prstGeom prst="rect">
            <a:avLst/>
          </a:prstGeom>
          <a:noFill/>
          <a:ln>
            <a:noFill/>
          </a:ln>
        </p:spPr>
      </p:pic>
      <p:sp>
        <p:nvSpPr>
          <p:cNvPr id="425" name="Google Shape;425;p3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26" name="Google Shape;426;p39"/>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427" name="Google Shape;427;p3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431" name="Shape 431"/>
        <p:cNvGrpSpPr/>
        <p:nvPr/>
      </p:nvGrpSpPr>
      <p:grpSpPr>
        <a:xfrm>
          <a:off x="0" y="0"/>
          <a:ext cx="0" cy="0"/>
          <a:chOff x="0" y="0"/>
          <a:chExt cx="0" cy="0"/>
        </a:xfrm>
      </p:grpSpPr>
      <p:pic>
        <p:nvPicPr>
          <p:cNvPr id="432" name="Google Shape;432;p40"/>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433" name="Google Shape;433;p40"/>
          <p:cNvSpPr txBox="1"/>
          <p:nvPr/>
        </p:nvSpPr>
        <p:spPr>
          <a:xfrm>
            <a:off x="2661049" y="2266725"/>
            <a:ext cx="3486000" cy="660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APIs and AJAX</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b="1" lang="en-GB" sz="1300">
                <a:solidFill>
                  <a:schemeClr val="lt1"/>
                </a:solidFill>
                <a:latin typeface="Montserrat"/>
                <a:ea typeface="Montserrat"/>
                <a:cs typeface="Montserrat"/>
                <a:sym typeface="Montserrat"/>
              </a:rPr>
              <a:t>More stuff…</a:t>
            </a:r>
            <a:endParaRPr sz="800">
              <a:solidFill>
                <a:schemeClr val="lt1"/>
              </a:solidFill>
            </a:endParaRPr>
          </a:p>
        </p:txBody>
      </p:sp>
      <p:pic>
        <p:nvPicPr>
          <p:cNvPr id="434" name="Google Shape;434;p40"/>
          <p:cNvPicPr preferRelativeResize="0"/>
          <p:nvPr/>
        </p:nvPicPr>
        <p:blipFill rotWithShape="1">
          <a:blip r:embed="rId4">
            <a:alphaModFix/>
          </a:blip>
          <a:srcRect b="0" l="0" r="0" t="0"/>
          <a:stretch/>
        </p:blipFill>
        <p:spPr>
          <a:xfrm>
            <a:off x="3148600" y="2092038"/>
            <a:ext cx="210933" cy="210933"/>
          </a:xfrm>
          <a:prstGeom prst="rect">
            <a:avLst/>
          </a:prstGeom>
          <a:noFill/>
          <a:ln>
            <a:noFill/>
          </a:ln>
        </p:spPr>
      </p:pic>
      <p:sp>
        <p:nvSpPr>
          <p:cNvPr id="435" name="Google Shape;435;p4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36" name="Google Shape;436;p40"/>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437" name="Google Shape;437;p4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1"/>
          <p:cNvSpPr txBox="1"/>
          <p:nvPr/>
        </p:nvSpPr>
        <p:spPr>
          <a:xfrm>
            <a:off x="391047" y="981872"/>
            <a:ext cx="3498900" cy="2562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4100">
                <a:solidFill>
                  <a:srgbClr val="00B498"/>
                </a:solidFill>
                <a:latin typeface="Lato"/>
                <a:ea typeface="Lato"/>
                <a:cs typeface="Lato"/>
                <a:sym typeface="Lato"/>
              </a:rPr>
              <a:t>A</a:t>
            </a:r>
            <a:r>
              <a:rPr lang="en-GB" sz="4100">
                <a:solidFill>
                  <a:srgbClr val="262626"/>
                </a:solidFill>
                <a:latin typeface="Lato"/>
                <a:ea typeface="Lato"/>
                <a:cs typeface="Lato"/>
                <a:sym typeface="Lato"/>
              </a:rPr>
              <a:t>synchronous</a:t>
            </a:r>
            <a:endParaRPr sz="1100"/>
          </a:p>
          <a:p>
            <a:pPr indent="0" lvl="0" marL="0" marR="0" rtl="0" algn="l">
              <a:spcBef>
                <a:spcPts val="0"/>
              </a:spcBef>
              <a:spcAft>
                <a:spcPts val="0"/>
              </a:spcAft>
              <a:buNone/>
            </a:pPr>
            <a:r>
              <a:rPr b="1" lang="en-GB" sz="4100">
                <a:solidFill>
                  <a:srgbClr val="00B498"/>
                </a:solidFill>
                <a:latin typeface="Lato"/>
                <a:ea typeface="Lato"/>
                <a:cs typeface="Lato"/>
                <a:sym typeface="Lato"/>
              </a:rPr>
              <a:t>J</a:t>
            </a:r>
            <a:r>
              <a:rPr lang="en-GB" sz="4100">
                <a:solidFill>
                  <a:srgbClr val="262626"/>
                </a:solidFill>
                <a:latin typeface="Lato"/>
                <a:ea typeface="Lato"/>
                <a:cs typeface="Lato"/>
                <a:sym typeface="Lato"/>
              </a:rPr>
              <a:t>avaScript</a:t>
            </a:r>
            <a:endParaRPr sz="1100"/>
          </a:p>
          <a:p>
            <a:pPr indent="0" lvl="0" marL="0" marR="0" rtl="0" algn="l">
              <a:spcBef>
                <a:spcPts val="0"/>
              </a:spcBef>
              <a:spcAft>
                <a:spcPts val="0"/>
              </a:spcAft>
              <a:buNone/>
            </a:pPr>
            <a:r>
              <a:rPr b="1" lang="en-GB" sz="4100">
                <a:solidFill>
                  <a:srgbClr val="00B498"/>
                </a:solidFill>
                <a:latin typeface="Lato"/>
                <a:ea typeface="Lato"/>
                <a:cs typeface="Lato"/>
                <a:sym typeface="Lato"/>
              </a:rPr>
              <a:t>a</a:t>
            </a:r>
            <a:r>
              <a:rPr lang="en-GB" sz="4100">
                <a:solidFill>
                  <a:srgbClr val="262626"/>
                </a:solidFill>
                <a:latin typeface="Lato"/>
                <a:ea typeface="Lato"/>
                <a:cs typeface="Lato"/>
                <a:sym typeface="Lato"/>
              </a:rPr>
              <a:t>nd</a:t>
            </a:r>
            <a:endParaRPr sz="1100"/>
          </a:p>
          <a:p>
            <a:pPr indent="0" lvl="0" marL="0" marR="0" rtl="0" algn="l">
              <a:spcBef>
                <a:spcPts val="0"/>
              </a:spcBef>
              <a:spcAft>
                <a:spcPts val="0"/>
              </a:spcAft>
              <a:buNone/>
            </a:pPr>
            <a:r>
              <a:rPr b="1" lang="en-GB" sz="4100">
                <a:solidFill>
                  <a:srgbClr val="00B498"/>
                </a:solidFill>
                <a:latin typeface="Lato"/>
                <a:ea typeface="Lato"/>
                <a:cs typeface="Lato"/>
                <a:sym typeface="Lato"/>
              </a:rPr>
              <a:t>X</a:t>
            </a:r>
            <a:r>
              <a:rPr lang="en-GB" sz="4100">
                <a:solidFill>
                  <a:srgbClr val="262626"/>
                </a:solidFill>
                <a:latin typeface="Lato"/>
                <a:ea typeface="Lato"/>
                <a:cs typeface="Lato"/>
                <a:sym typeface="Lato"/>
              </a:rPr>
              <a:t>ML</a:t>
            </a:r>
            <a:endParaRPr sz="1100"/>
          </a:p>
        </p:txBody>
      </p:sp>
      <p:sp>
        <p:nvSpPr>
          <p:cNvPr id="443" name="Google Shape;443;p41"/>
          <p:cNvSpPr txBox="1"/>
          <p:nvPr/>
        </p:nvSpPr>
        <p:spPr>
          <a:xfrm>
            <a:off x="5035758" y="981872"/>
            <a:ext cx="25278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rgbClr val="FB6F7A"/>
                </a:solidFill>
                <a:latin typeface="Calibri"/>
                <a:ea typeface="Calibri"/>
                <a:cs typeface="Calibri"/>
                <a:sym typeface="Calibri"/>
              </a:rPr>
              <a:t>! NOT</a:t>
            </a:r>
            <a:r>
              <a:rPr lang="en-GB" sz="2400">
                <a:solidFill>
                  <a:srgbClr val="FB6F7A"/>
                </a:solidFill>
                <a:latin typeface="Calibri"/>
                <a:ea typeface="Calibri"/>
                <a:cs typeface="Calibri"/>
                <a:sym typeface="Calibri"/>
              </a:rPr>
              <a:t> </a:t>
            </a:r>
            <a:r>
              <a:rPr lang="en-GB" sz="2400">
                <a:solidFill>
                  <a:schemeClr val="dk1"/>
                </a:solidFill>
                <a:latin typeface="Calibri"/>
                <a:ea typeface="Calibri"/>
                <a:cs typeface="Calibri"/>
                <a:sym typeface="Calibri"/>
              </a:rPr>
              <a:t>a framework</a:t>
            </a:r>
            <a:endParaRPr sz="1100"/>
          </a:p>
          <a:p>
            <a:pPr indent="0" lvl="0" marL="0" marR="0" rtl="0" algn="l">
              <a:spcBef>
                <a:spcPts val="0"/>
              </a:spcBef>
              <a:spcAft>
                <a:spcPts val="0"/>
              </a:spcAft>
              <a:buNone/>
            </a:pPr>
            <a:r>
              <a:rPr b="1" lang="en-GB" sz="2400">
                <a:solidFill>
                  <a:srgbClr val="FB6F7A"/>
                </a:solidFill>
                <a:latin typeface="Calibri"/>
                <a:ea typeface="Calibri"/>
                <a:cs typeface="Calibri"/>
                <a:sym typeface="Calibri"/>
              </a:rPr>
              <a:t>! NOT</a:t>
            </a:r>
            <a:r>
              <a:rPr lang="en-GB" sz="2400">
                <a:solidFill>
                  <a:srgbClr val="FB6F7A"/>
                </a:solidFill>
                <a:latin typeface="Calibri"/>
                <a:ea typeface="Calibri"/>
                <a:cs typeface="Calibri"/>
                <a:sym typeface="Calibri"/>
              </a:rPr>
              <a:t> </a:t>
            </a:r>
            <a:r>
              <a:rPr lang="en-GB" sz="2400">
                <a:solidFill>
                  <a:schemeClr val="dk1"/>
                </a:solidFill>
                <a:latin typeface="Calibri"/>
                <a:ea typeface="Calibri"/>
                <a:cs typeface="Calibri"/>
                <a:sym typeface="Calibri"/>
              </a:rPr>
              <a:t>a library</a:t>
            </a:r>
            <a:endParaRPr sz="1100"/>
          </a:p>
          <a:p>
            <a:pPr indent="0" lvl="0" marL="0" marR="0" rtl="0" algn="l">
              <a:spcBef>
                <a:spcPts val="0"/>
              </a:spcBef>
              <a:spcAft>
                <a:spcPts val="0"/>
              </a:spcAft>
              <a:buNone/>
            </a:pPr>
            <a:r>
              <a:rPr b="1" lang="en-GB" sz="2400">
                <a:solidFill>
                  <a:srgbClr val="FB6F7A"/>
                </a:solidFill>
                <a:latin typeface="Calibri"/>
                <a:ea typeface="Calibri"/>
                <a:cs typeface="Calibri"/>
                <a:sym typeface="Calibri"/>
              </a:rPr>
              <a:t>! NOT</a:t>
            </a:r>
            <a:r>
              <a:rPr lang="en-GB" sz="2400">
                <a:solidFill>
                  <a:schemeClr val="dk1"/>
                </a:solidFill>
                <a:latin typeface="Calibri"/>
                <a:ea typeface="Calibri"/>
                <a:cs typeface="Calibri"/>
                <a:sym typeface="Calibri"/>
              </a:rPr>
              <a:t> a technology</a:t>
            </a:r>
            <a:endParaRPr sz="1100"/>
          </a:p>
        </p:txBody>
      </p:sp>
      <p:pic>
        <p:nvPicPr>
          <p:cNvPr id="444" name="Google Shape;444;p41"/>
          <p:cNvPicPr preferRelativeResize="0"/>
          <p:nvPr/>
        </p:nvPicPr>
        <p:blipFill rotWithShape="1">
          <a:blip r:embed="rId3">
            <a:alphaModFix/>
          </a:blip>
          <a:srcRect b="0" l="0" r="0" t="0"/>
          <a:stretch/>
        </p:blipFill>
        <p:spPr>
          <a:xfrm>
            <a:off x="-1171409" y="-1078034"/>
            <a:ext cx="2639148" cy="3220312"/>
          </a:xfrm>
          <a:prstGeom prst="rect">
            <a:avLst/>
          </a:prstGeom>
          <a:noFill/>
          <a:ln>
            <a:noFill/>
          </a:ln>
        </p:spPr>
      </p:pic>
      <p:sp>
        <p:nvSpPr>
          <p:cNvPr id="445" name="Google Shape;445;p4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446" name="Google Shape;446;p4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47" name="Google Shape;447;p41"/>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448" name="Google Shape;448;p4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2"/>
          <p:cNvSpPr txBox="1"/>
          <p:nvPr/>
        </p:nvSpPr>
        <p:spPr>
          <a:xfrm>
            <a:off x="253189" y="1499266"/>
            <a:ext cx="4142100" cy="9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rgbClr val="595959"/>
                </a:solidFill>
                <a:latin typeface="Calibri"/>
                <a:ea typeface="Calibri"/>
                <a:cs typeface="Calibri"/>
                <a:sym typeface="Calibri"/>
              </a:rPr>
              <a:t>AJAX is a technique for loading data into part of a page without having to refresh the entire page. The data is often sent in a format called JavaScript Object Notation (or JSON)</a:t>
            </a:r>
            <a:endParaRPr sz="1100"/>
          </a:p>
        </p:txBody>
      </p:sp>
      <p:sp>
        <p:nvSpPr>
          <p:cNvPr id="454" name="Google Shape;454;p42"/>
          <p:cNvSpPr/>
          <p:nvPr/>
        </p:nvSpPr>
        <p:spPr>
          <a:xfrm>
            <a:off x="1335785" y="374176"/>
            <a:ext cx="1315500" cy="363000"/>
          </a:xfrm>
          <a:prstGeom prst="rect">
            <a:avLst/>
          </a:prstGeom>
          <a:solidFill>
            <a:srgbClr val="0B1D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55" name="Google Shape;455;p42"/>
          <p:cNvSpPr txBox="1"/>
          <p:nvPr/>
        </p:nvSpPr>
        <p:spPr>
          <a:xfrm>
            <a:off x="904856" y="425998"/>
            <a:ext cx="2154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Lato"/>
                <a:ea typeface="Lato"/>
                <a:cs typeface="Lato"/>
                <a:sym typeface="Lato"/>
              </a:rPr>
              <a:t>AJAX</a:t>
            </a:r>
            <a:endParaRPr sz="1100"/>
          </a:p>
        </p:txBody>
      </p:sp>
      <p:pic>
        <p:nvPicPr>
          <p:cNvPr id="456" name="Google Shape;456;p42"/>
          <p:cNvPicPr preferRelativeResize="0"/>
          <p:nvPr/>
        </p:nvPicPr>
        <p:blipFill rotWithShape="1">
          <a:blip r:embed="rId3">
            <a:alphaModFix/>
          </a:blip>
          <a:srcRect b="0" l="0" r="0" t="0"/>
          <a:stretch/>
        </p:blipFill>
        <p:spPr>
          <a:xfrm>
            <a:off x="-1176876" y="-1095491"/>
            <a:ext cx="2639142" cy="3220315"/>
          </a:xfrm>
          <a:prstGeom prst="rect">
            <a:avLst/>
          </a:prstGeom>
          <a:noFill/>
          <a:ln>
            <a:noFill/>
          </a:ln>
        </p:spPr>
      </p:pic>
      <p:sp>
        <p:nvSpPr>
          <p:cNvPr id="457" name="Google Shape;457;p42"/>
          <p:cNvSpPr txBox="1"/>
          <p:nvPr/>
        </p:nvSpPr>
        <p:spPr>
          <a:xfrm>
            <a:off x="4841749" y="1499266"/>
            <a:ext cx="4177500" cy="9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rgbClr val="595959"/>
                </a:solidFill>
                <a:latin typeface="Calibri"/>
                <a:ea typeface="Calibri"/>
                <a:cs typeface="Calibri"/>
                <a:sym typeface="Calibri"/>
              </a:rPr>
              <a:t>The ability to load new content into part of a page improves the user experience because the user does not have to wait for an entire page to load if only a portion of the page is being updated.</a:t>
            </a:r>
            <a:endParaRPr sz="1100"/>
          </a:p>
        </p:txBody>
      </p:sp>
      <p:sp>
        <p:nvSpPr>
          <p:cNvPr id="458" name="Google Shape;458;p42"/>
          <p:cNvSpPr txBox="1"/>
          <p:nvPr/>
        </p:nvSpPr>
        <p:spPr>
          <a:xfrm>
            <a:off x="4042075" y="4707075"/>
            <a:ext cx="50367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https://replit.com/@immalcolm/ajax-examples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459" name="Google Shape;459;p4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460" name="Google Shape;460;p4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61" name="Google Shape;461;p42"/>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462" name="Google Shape;462;p4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43"/>
          <p:cNvSpPr/>
          <p:nvPr/>
        </p:nvSpPr>
        <p:spPr>
          <a:xfrm>
            <a:off x="1335785" y="374176"/>
            <a:ext cx="1723800" cy="363000"/>
          </a:xfrm>
          <a:prstGeom prst="rect">
            <a:avLst/>
          </a:prstGeom>
          <a:solidFill>
            <a:srgbClr val="0B1D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68" name="Google Shape;468;p43"/>
          <p:cNvSpPr txBox="1"/>
          <p:nvPr/>
        </p:nvSpPr>
        <p:spPr>
          <a:xfrm>
            <a:off x="1120320" y="418553"/>
            <a:ext cx="2154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Lato"/>
                <a:ea typeface="Lato"/>
                <a:cs typeface="Lato"/>
                <a:sym typeface="Lato"/>
              </a:rPr>
              <a:t>AJAX IN ACTION</a:t>
            </a:r>
            <a:endParaRPr sz="1100"/>
          </a:p>
        </p:txBody>
      </p:sp>
      <p:pic>
        <p:nvPicPr>
          <p:cNvPr id="469" name="Google Shape;469;p43"/>
          <p:cNvPicPr preferRelativeResize="0"/>
          <p:nvPr/>
        </p:nvPicPr>
        <p:blipFill rotWithShape="1">
          <a:blip r:embed="rId3">
            <a:alphaModFix/>
          </a:blip>
          <a:srcRect b="0" l="0" r="0" t="0"/>
          <a:stretch/>
        </p:blipFill>
        <p:spPr>
          <a:xfrm>
            <a:off x="-1176876" y="-1095491"/>
            <a:ext cx="2639142" cy="3220315"/>
          </a:xfrm>
          <a:prstGeom prst="rect">
            <a:avLst/>
          </a:prstGeom>
          <a:noFill/>
          <a:ln>
            <a:noFill/>
          </a:ln>
        </p:spPr>
      </p:pic>
      <p:pic>
        <p:nvPicPr>
          <p:cNvPr id="470" name="Google Shape;470;p43"/>
          <p:cNvPicPr preferRelativeResize="0"/>
          <p:nvPr/>
        </p:nvPicPr>
        <p:blipFill rotWithShape="1">
          <a:blip r:embed="rId4">
            <a:alphaModFix/>
          </a:blip>
          <a:srcRect b="0" l="0" r="0" t="0"/>
          <a:stretch/>
        </p:blipFill>
        <p:spPr>
          <a:xfrm>
            <a:off x="513736" y="1232802"/>
            <a:ext cx="3538718" cy="1431919"/>
          </a:xfrm>
          <a:prstGeom prst="rect">
            <a:avLst/>
          </a:prstGeom>
          <a:noFill/>
          <a:ln>
            <a:noFill/>
          </a:ln>
        </p:spPr>
      </p:pic>
      <p:sp>
        <p:nvSpPr>
          <p:cNvPr id="471" name="Google Shape;471;p43"/>
          <p:cNvSpPr txBox="1"/>
          <p:nvPr/>
        </p:nvSpPr>
        <p:spPr>
          <a:xfrm>
            <a:off x="397531" y="3023845"/>
            <a:ext cx="4142100" cy="8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595959"/>
                </a:solidFill>
                <a:latin typeface="Calibri"/>
                <a:ea typeface="Calibri"/>
                <a:cs typeface="Calibri"/>
                <a:sym typeface="Calibri"/>
              </a:rPr>
              <a:t>Live search (or autocomplete) commonly uses Ajax. Eg. Google search. When you type into the search bar on the home page, sometimes you will see results coming up before you have finished typing</a:t>
            </a:r>
            <a:endParaRPr sz="1100"/>
          </a:p>
        </p:txBody>
      </p:sp>
      <p:pic>
        <p:nvPicPr>
          <p:cNvPr id="472" name="Google Shape;472;p43"/>
          <p:cNvPicPr preferRelativeResize="0"/>
          <p:nvPr/>
        </p:nvPicPr>
        <p:blipFill rotWithShape="1">
          <a:blip r:embed="rId5">
            <a:alphaModFix/>
          </a:blip>
          <a:srcRect b="0" l="0" r="0" t="0"/>
          <a:stretch/>
        </p:blipFill>
        <p:spPr>
          <a:xfrm>
            <a:off x="5826703" y="1005787"/>
            <a:ext cx="2447925" cy="1885950"/>
          </a:xfrm>
          <a:prstGeom prst="rect">
            <a:avLst/>
          </a:prstGeom>
          <a:noFill/>
          <a:ln>
            <a:noFill/>
          </a:ln>
        </p:spPr>
      </p:pic>
      <p:sp>
        <p:nvSpPr>
          <p:cNvPr id="473" name="Google Shape;473;p43"/>
          <p:cNvSpPr txBox="1"/>
          <p:nvPr/>
        </p:nvSpPr>
        <p:spPr>
          <a:xfrm>
            <a:off x="5437122" y="3023845"/>
            <a:ext cx="3530100" cy="9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595959"/>
                </a:solidFill>
                <a:latin typeface="Calibri"/>
                <a:ea typeface="Calibri"/>
                <a:cs typeface="Calibri"/>
                <a:sym typeface="Calibri"/>
              </a:rPr>
              <a:t>Websites with user-generated content (such as Twitter and Flickr) may allow you to display your information (such as your latest tweets or photographs) This involves collecting data from their servers or tapping on APIs</a:t>
            </a:r>
            <a:endParaRPr sz="1100"/>
          </a:p>
        </p:txBody>
      </p:sp>
      <p:sp>
        <p:nvSpPr>
          <p:cNvPr id="474" name="Google Shape;474;p43"/>
          <p:cNvSpPr txBox="1"/>
          <p:nvPr/>
        </p:nvSpPr>
        <p:spPr>
          <a:xfrm>
            <a:off x="6792154" y="4850258"/>
            <a:ext cx="2352000" cy="190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800">
                <a:solidFill>
                  <a:srgbClr val="595959"/>
                </a:solidFill>
                <a:latin typeface="Calibri"/>
                <a:ea typeface="Calibri"/>
                <a:cs typeface="Calibri"/>
                <a:sym typeface="Calibri"/>
              </a:rPr>
              <a:t>Image Source: https://developer.twitter.com/en/docs</a:t>
            </a:r>
            <a:endParaRPr sz="1100"/>
          </a:p>
        </p:txBody>
      </p:sp>
      <p:sp>
        <p:nvSpPr>
          <p:cNvPr id="475" name="Google Shape;475;p4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476" name="Google Shape;476;p43"/>
          <p:cNvSpPr txBox="1"/>
          <p:nvPr/>
        </p:nvSpPr>
        <p:spPr>
          <a:xfrm>
            <a:off x="4052450" y="4488625"/>
            <a:ext cx="50367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6"/>
              </a:rPr>
              <a:t>https://replit.com/@immalcolm/ajax-examples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477" name="Google Shape;477;p4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78" name="Google Shape;478;p43"/>
          <p:cNvPicPr preferRelativeResize="0"/>
          <p:nvPr/>
        </p:nvPicPr>
        <p:blipFill rotWithShape="1">
          <a:blip r:embed="rId7">
            <a:alphaModFix/>
          </a:blip>
          <a:srcRect b="0" l="0" r="0" t="0"/>
          <a:stretch/>
        </p:blipFill>
        <p:spPr>
          <a:xfrm>
            <a:off x="8437943" y="4949162"/>
            <a:ext cx="522377" cy="160222"/>
          </a:xfrm>
          <a:prstGeom prst="rect">
            <a:avLst/>
          </a:prstGeom>
          <a:noFill/>
          <a:ln>
            <a:noFill/>
          </a:ln>
        </p:spPr>
      </p:pic>
      <p:sp>
        <p:nvSpPr>
          <p:cNvPr id="479" name="Google Shape;479;p4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107" name="Shape 107"/>
        <p:cNvGrpSpPr/>
        <p:nvPr/>
      </p:nvGrpSpPr>
      <p:grpSpPr>
        <a:xfrm>
          <a:off x="0" y="0"/>
          <a:ext cx="0" cy="0"/>
          <a:chOff x="0" y="0"/>
          <a:chExt cx="0" cy="0"/>
        </a:xfrm>
      </p:grpSpPr>
      <p:pic>
        <p:nvPicPr>
          <p:cNvPr id="108" name="Google Shape;108;p17"/>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109" name="Google Shape;109;p17"/>
          <p:cNvSpPr txBox="1"/>
          <p:nvPr/>
        </p:nvSpPr>
        <p:spPr>
          <a:xfrm>
            <a:off x="2661049" y="2266725"/>
            <a:ext cx="3486000" cy="12915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How the </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INTERNET WORKS</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lang="en-GB">
                <a:solidFill>
                  <a:schemeClr val="lt1"/>
                </a:solidFill>
                <a:latin typeface="Montserrat"/>
                <a:ea typeface="Montserrat"/>
                <a:cs typeface="Montserrat"/>
                <a:sym typeface="Montserrat"/>
              </a:rPr>
              <a:t>http protocol</a:t>
            </a:r>
            <a:endParaRPr>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t/>
            </a:r>
            <a:endParaRPr sz="800">
              <a:solidFill>
                <a:schemeClr val="lt1"/>
              </a:solidFill>
            </a:endParaRPr>
          </a:p>
        </p:txBody>
      </p:sp>
      <p:pic>
        <p:nvPicPr>
          <p:cNvPr id="110" name="Google Shape;110;p17"/>
          <p:cNvPicPr preferRelativeResize="0"/>
          <p:nvPr/>
        </p:nvPicPr>
        <p:blipFill rotWithShape="1">
          <a:blip r:embed="rId4">
            <a:alphaModFix/>
          </a:blip>
          <a:srcRect b="0" l="0" r="0" t="0"/>
          <a:stretch/>
        </p:blipFill>
        <p:spPr>
          <a:xfrm>
            <a:off x="3148600" y="2092038"/>
            <a:ext cx="210933" cy="210933"/>
          </a:xfrm>
          <a:prstGeom prst="rect">
            <a:avLst/>
          </a:prstGeom>
          <a:noFill/>
          <a:ln>
            <a:noFill/>
          </a:ln>
        </p:spPr>
      </p:pic>
      <p:sp>
        <p:nvSpPr>
          <p:cNvPr id="111" name="Google Shape;111;p1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12" name="Google Shape;112;p17"/>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113" name="Google Shape;113;p1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44"/>
          <p:cNvSpPr/>
          <p:nvPr/>
        </p:nvSpPr>
        <p:spPr>
          <a:xfrm>
            <a:off x="1335785" y="374176"/>
            <a:ext cx="1723800" cy="363000"/>
          </a:xfrm>
          <a:prstGeom prst="rect">
            <a:avLst/>
          </a:prstGeom>
          <a:solidFill>
            <a:srgbClr val="0B1D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5" name="Google Shape;485;p44"/>
          <p:cNvSpPr txBox="1"/>
          <p:nvPr/>
        </p:nvSpPr>
        <p:spPr>
          <a:xfrm>
            <a:off x="1120320" y="418553"/>
            <a:ext cx="2154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Lato"/>
                <a:ea typeface="Lato"/>
                <a:cs typeface="Lato"/>
                <a:sym typeface="Lato"/>
              </a:rPr>
              <a:t>WHY USE AJAX</a:t>
            </a:r>
            <a:endParaRPr sz="1100"/>
          </a:p>
        </p:txBody>
      </p:sp>
      <p:pic>
        <p:nvPicPr>
          <p:cNvPr id="486" name="Google Shape;486;p44"/>
          <p:cNvPicPr preferRelativeResize="0"/>
          <p:nvPr/>
        </p:nvPicPr>
        <p:blipFill rotWithShape="1">
          <a:blip r:embed="rId3">
            <a:alphaModFix/>
          </a:blip>
          <a:srcRect b="0" l="0" r="0" t="0"/>
          <a:stretch/>
        </p:blipFill>
        <p:spPr>
          <a:xfrm>
            <a:off x="-1176876" y="-1095491"/>
            <a:ext cx="2639142" cy="3220315"/>
          </a:xfrm>
          <a:prstGeom prst="rect">
            <a:avLst/>
          </a:prstGeom>
          <a:noFill/>
          <a:ln>
            <a:noFill/>
          </a:ln>
        </p:spPr>
      </p:pic>
      <p:sp>
        <p:nvSpPr>
          <p:cNvPr id="487" name="Google Shape;487;p44"/>
          <p:cNvSpPr txBox="1"/>
          <p:nvPr/>
        </p:nvSpPr>
        <p:spPr>
          <a:xfrm>
            <a:off x="397531" y="1940154"/>
            <a:ext cx="3624000" cy="1523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1" sz="1400">
              <a:solidFill>
                <a:srgbClr val="595959"/>
              </a:solidFill>
              <a:latin typeface="Calibri"/>
              <a:ea typeface="Calibri"/>
              <a:cs typeface="Calibri"/>
              <a:sym typeface="Calibri"/>
            </a:endParaRPr>
          </a:p>
          <a:p>
            <a:pPr indent="0" lvl="0" marL="0" marR="0" rtl="0" algn="l">
              <a:spcBef>
                <a:spcPts val="0"/>
              </a:spcBef>
              <a:spcAft>
                <a:spcPts val="0"/>
              </a:spcAft>
              <a:buNone/>
            </a:pPr>
            <a:r>
              <a:rPr lang="en-GB" sz="1400">
                <a:solidFill>
                  <a:srgbClr val="595959"/>
                </a:solidFill>
                <a:latin typeface="Calibri"/>
                <a:ea typeface="Calibri"/>
                <a:cs typeface="Calibri"/>
                <a:sym typeface="Calibri"/>
              </a:rPr>
              <a:t>When a browser comes across a &lt;script&gt; tag, it will typically stop processing the rest of the page until it has loaded and processed that script. This is known as a </a:t>
            </a:r>
            <a:r>
              <a:rPr b="1" lang="en-GB" sz="1400">
                <a:solidFill>
                  <a:srgbClr val="595959"/>
                </a:solidFill>
                <a:latin typeface="Calibri"/>
                <a:ea typeface="Calibri"/>
                <a:cs typeface="Calibri"/>
                <a:sym typeface="Calibri"/>
              </a:rPr>
              <a:t>synchronous processing model.</a:t>
            </a:r>
            <a:endParaRPr sz="1100"/>
          </a:p>
          <a:p>
            <a:pPr indent="0" lvl="0" marL="0" marR="0" rtl="0" algn="l">
              <a:spcBef>
                <a:spcPts val="0"/>
              </a:spcBef>
              <a:spcAft>
                <a:spcPts val="0"/>
              </a:spcAft>
              <a:buNone/>
            </a:pPr>
            <a:r>
              <a:t/>
            </a:r>
            <a:endParaRPr b="1" sz="1400">
              <a:solidFill>
                <a:srgbClr val="595959"/>
              </a:solidFill>
              <a:latin typeface="Calibri"/>
              <a:ea typeface="Calibri"/>
              <a:cs typeface="Calibri"/>
              <a:sym typeface="Calibri"/>
            </a:endParaRPr>
          </a:p>
          <a:p>
            <a:pPr indent="0" lvl="0" marL="0" marR="0" rtl="0" algn="l">
              <a:spcBef>
                <a:spcPts val="0"/>
              </a:spcBef>
              <a:spcAft>
                <a:spcPts val="0"/>
              </a:spcAft>
              <a:buNone/>
            </a:pPr>
            <a:r>
              <a:t/>
            </a:r>
            <a:endParaRPr b="1" sz="1400">
              <a:solidFill>
                <a:srgbClr val="595959"/>
              </a:solidFill>
              <a:latin typeface="Calibri"/>
              <a:ea typeface="Calibri"/>
              <a:cs typeface="Calibri"/>
              <a:sym typeface="Calibri"/>
            </a:endParaRPr>
          </a:p>
        </p:txBody>
      </p:sp>
      <p:sp>
        <p:nvSpPr>
          <p:cNvPr id="488" name="Google Shape;488;p44"/>
          <p:cNvSpPr txBox="1"/>
          <p:nvPr/>
        </p:nvSpPr>
        <p:spPr>
          <a:xfrm>
            <a:off x="4613563" y="2124820"/>
            <a:ext cx="4083600" cy="13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595959"/>
                </a:solidFill>
                <a:latin typeface="Calibri"/>
                <a:ea typeface="Calibri"/>
                <a:cs typeface="Calibri"/>
                <a:sym typeface="Calibri"/>
              </a:rPr>
              <a:t>With AJAX, the browser can </a:t>
            </a:r>
            <a:r>
              <a:rPr b="1" lang="en-GB" sz="1400">
                <a:solidFill>
                  <a:srgbClr val="595959"/>
                </a:solidFill>
                <a:latin typeface="Calibri"/>
                <a:ea typeface="Calibri"/>
                <a:cs typeface="Calibri"/>
                <a:sym typeface="Calibri"/>
              </a:rPr>
              <a:t>request</a:t>
            </a:r>
            <a:r>
              <a:rPr lang="en-GB" sz="1400">
                <a:solidFill>
                  <a:srgbClr val="595959"/>
                </a:solidFill>
                <a:latin typeface="Calibri"/>
                <a:ea typeface="Calibri"/>
                <a:cs typeface="Calibri"/>
                <a:sym typeface="Calibri"/>
              </a:rPr>
              <a:t> some data from a server and once that data has been </a:t>
            </a:r>
            <a:r>
              <a:rPr b="1" lang="en-GB" sz="1400">
                <a:solidFill>
                  <a:srgbClr val="595959"/>
                </a:solidFill>
                <a:latin typeface="Calibri"/>
                <a:ea typeface="Calibri"/>
                <a:cs typeface="Calibri"/>
                <a:sym typeface="Calibri"/>
              </a:rPr>
              <a:t>requested</a:t>
            </a:r>
            <a:r>
              <a:rPr lang="en-GB" sz="1400">
                <a:solidFill>
                  <a:srgbClr val="595959"/>
                </a:solidFill>
                <a:latin typeface="Calibri"/>
                <a:ea typeface="Calibri"/>
                <a:cs typeface="Calibri"/>
                <a:sym typeface="Calibri"/>
              </a:rPr>
              <a:t>, continue to load the rest of the page and process the user's interactions. This is known as asynchronous (or non-blocking) processing model.</a:t>
            </a:r>
            <a:endParaRPr b="1" sz="1400">
              <a:solidFill>
                <a:srgbClr val="595959"/>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89" name="Google Shape;489;p44"/>
          <p:cNvSpPr txBox="1"/>
          <p:nvPr/>
        </p:nvSpPr>
        <p:spPr>
          <a:xfrm>
            <a:off x="394651" y="1447575"/>
            <a:ext cx="60270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rgbClr val="595959"/>
                </a:solidFill>
                <a:latin typeface="Lato Light"/>
                <a:ea typeface="Lato Light"/>
                <a:cs typeface="Lato Light"/>
                <a:sym typeface="Lato Light"/>
              </a:rPr>
              <a:t>USING AJAX WHILE PAGES ARE LOADING</a:t>
            </a:r>
            <a:endParaRPr sz="2100">
              <a:solidFill>
                <a:srgbClr val="595959"/>
              </a:solidFill>
              <a:latin typeface="Lato Light"/>
              <a:ea typeface="Lato Light"/>
              <a:cs typeface="Lato Light"/>
              <a:sym typeface="Lato Light"/>
            </a:endParaRPr>
          </a:p>
        </p:txBody>
      </p:sp>
      <p:sp>
        <p:nvSpPr>
          <p:cNvPr id="490" name="Google Shape;490;p4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491" name="Google Shape;491;p44"/>
          <p:cNvSpPr txBox="1"/>
          <p:nvPr/>
        </p:nvSpPr>
        <p:spPr>
          <a:xfrm>
            <a:off x="4042075" y="4707075"/>
            <a:ext cx="50367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https://replit.com/@immalcolm/ajax-examples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492" name="Google Shape;492;p4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493" name="Google Shape;493;p44"/>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494" name="Google Shape;494;p4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45"/>
          <p:cNvSpPr/>
          <p:nvPr/>
        </p:nvSpPr>
        <p:spPr>
          <a:xfrm>
            <a:off x="1335785" y="374176"/>
            <a:ext cx="1723800" cy="363000"/>
          </a:xfrm>
          <a:prstGeom prst="rect">
            <a:avLst/>
          </a:prstGeom>
          <a:solidFill>
            <a:srgbClr val="0B1D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0" name="Google Shape;500;p45"/>
          <p:cNvSpPr txBox="1"/>
          <p:nvPr/>
        </p:nvSpPr>
        <p:spPr>
          <a:xfrm>
            <a:off x="1120320" y="418553"/>
            <a:ext cx="2154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Lato"/>
                <a:ea typeface="Lato"/>
                <a:cs typeface="Lato"/>
                <a:sym typeface="Lato"/>
              </a:rPr>
              <a:t>WHY USE AJAX</a:t>
            </a:r>
            <a:endParaRPr sz="1100"/>
          </a:p>
        </p:txBody>
      </p:sp>
      <p:sp>
        <p:nvSpPr>
          <p:cNvPr id="501" name="Google Shape;501;p45"/>
          <p:cNvSpPr txBox="1"/>
          <p:nvPr/>
        </p:nvSpPr>
        <p:spPr>
          <a:xfrm>
            <a:off x="363678" y="4826330"/>
            <a:ext cx="3417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D8D8D8"/>
                </a:solidFill>
                <a:latin typeface="Lato"/>
                <a:ea typeface="Lato"/>
                <a:cs typeface="Lato"/>
                <a:sym typeface="Lato"/>
              </a:rPr>
              <a:t>P2</a:t>
            </a:r>
            <a:endParaRPr sz="1100"/>
          </a:p>
        </p:txBody>
      </p:sp>
      <p:pic>
        <p:nvPicPr>
          <p:cNvPr id="502" name="Google Shape;502;p45"/>
          <p:cNvPicPr preferRelativeResize="0"/>
          <p:nvPr/>
        </p:nvPicPr>
        <p:blipFill rotWithShape="1">
          <a:blip r:embed="rId3">
            <a:alphaModFix/>
          </a:blip>
          <a:srcRect b="0" l="0" r="0" t="0"/>
          <a:stretch/>
        </p:blipFill>
        <p:spPr>
          <a:xfrm>
            <a:off x="-1176876" y="-1095491"/>
            <a:ext cx="2639142" cy="3220315"/>
          </a:xfrm>
          <a:prstGeom prst="rect">
            <a:avLst/>
          </a:prstGeom>
          <a:noFill/>
          <a:ln>
            <a:noFill/>
          </a:ln>
        </p:spPr>
      </p:pic>
      <p:sp>
        <p:nvSpPr>
          <p:cNvPr id="503" name="Google Shape;503;p45"/>
          <p:cNvSpPr txBox="1"/>
          <p:nvPr/>
        </p:nvSpPr>
        <p:spPr>
          <a:xfrm>
            <a:off x="397531" y="1940154"/>
            <a:ext cx="3624000" cy="11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595959"/>
                </a:solidFill>
                <a:latin typeface="Calibri"/>
                <a:ea typeface="Calibri"/>
                <a:cs typeface="Calibri"/>
                <a:sym typeface="Calibri"/>
              </a:rPr>
              <a:t>Once a page has loaded, if you want to update what the user sees in the browser, typically you would refresh the entire page. This means the user has to wait for a whole new page to download and be rendered by the browser. </a:t>
            </a:r>
            <a:endParaRPr sz="1100"/>
          </a:p>
        </p:txBody>
      </p:sp>
      <p:sp>
        <p:nvSpPr>
          <p:cNvPr id="504" name="Google Shape;504;p45"/>
          <p:cNvSpPr txBox="1"/>
          <p:nvPr/>
        </p:nvSpPr>
        <p:spPr>
          <a:xfrm>
            <a:off x="4613563" y="1935129"/>
            <a:ext cx="4083600" cy="11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595959"/>
                </a:solidFill>
                <a:latin typeface="Calibri"/>
                <a:ea typeface="Calibri"/>
                <a:cs typeface="Calibri"/>
                <a:sym typeface="Calibri"/>
              </a:rPr>
              <a:t>With AJAX, if you only need to update a part of the page, you can just update the content of one element. This is done by intercepting an event (user clicks on link or submits a form) and requesting new content from the server via an asynchronous request.</a:t>
            </a:r>
            <a:endParaRPr sz="1400">
              <a:solidFill>
                <a:schemeClr val="dk1"/>
              </a:solidFill>
              <a:latin typeface="Calibri"/>
              <a:ea typeface="Calibri"/>
              <a:cs typeface="Calibri"/>
              <a:sym typeface="Calibri"/>
            </a:endParaRPr>
          </a:p>
        </p:txBody>
      </p:sp>
      <p:sp>
        <p:nvSpPr>
          <p:cNvPr id="505" name="Google Shape;505;p45"/>
          <p:cNvSpPr txBox="1"/>
          <p:nvPr/>
        </p:nvSpPr>
        <p:spPr>
          <a:xfrm>
            <a:off x="394651" y="1447575"/>
            <a:ext cx="67023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100">
                <a:solidFill>
                  <a:srgbClr val="595959"/>
                </a:solidFill>
                <a:latin typeface="Lato Light"/>
                <a:ea typeface="Lato Light"/>
                <a:cs typeface="Lato Light"/>
                <a:sym typeface="Lato Light"/>
              </a:rPr>
              <a:t>USING AJAX WHEN PAGES HAVE LOADED</a:t>
            </a:r>
            <a:endParaRPr sz="1100"/>
          </a:p>
        </p:txBody>
      </p:sp>
      <p:sp>
        <p:nvSpPr>
          <p:cNvPr id="506" name="Google Shape;506;p4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507" name="Google Shape;507;p45"/>
          <p:cNvSpPr txBox="1"/>
          <p:nvPr/>
        </p:nvSpPr>
        <p:spPr>
          <a:xfrm>
            <a:off x="4042075" y="4707075"/>
            <a:ext cx="50367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chemeClr val="hlink"/>
                </a:solidFill>
                <a:latin typeface="Calibri"/>
                <a:ea typeface="Calibri"/>
                <a:cs typeface="Calibri"/>
                <a:sym typeface="Calibri"/>
                <a:hlinkClick r:id="rId4"/>
              </a:rPr>
              <a:t>https://replit.com/@immalcolm/ajax-examples</a:t>
            </a:r>
            <a:endParaRPr sz="1000">
              <a:latin typeface="Calibri"/>
              <a:ea typeface="Calibri"/>
              <a:cs typeface="Calibri"/>
              <a:sym typeface="Calibri"/>
            </a:endParaRPr>
          </a:p>
          <a:p>
            <a:pPr indent="0" lvl="0" marL="0" rtl="0" algn="r">
              <a:spcBef>
                <a:spcPts val="0"/>
              </a:spcBef>
              <a:spcAft>
                <a:spcPts val="0"/>
              </a:spcAft>
              <a:buNone/>
            </a:pPr>
            <a:r>
              <a:t/>
            </a:r>
            <a:endParaRPr sz="1000">
              <a:latin typeface="Calibri"/>
              <a:ea typeface="Calibri"/>
              <a:cs typeface="Calibri"/>
              <a:sym typeface="Calibri"/>
            </a:endParaRPr>
          </a:p>
        </p:txBody>
      </p:sp>
      <p:sp>
        <p:nvSpPr>
          <p:cNvPr id="508" name="Google Shape;508;p4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509" name="Google Shape;509;p45"/>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510" name="Google Shape;510;p4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6"/>
          <p:cNvSpPr/>
          <p:nvPr/>
        </p:nvSpPr>
        <p:spPr>
          <a:xfrm>
            <a:off x="1422025" y="4757014"/>
            <a:ext cx="7572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Reading Source &amp; Image Credits: </a:t>
            </a:r>
            <a:r>
              <a:rPr lang="en-GB" sz="1400" u="sng">
                <a:solidFill>
                  <a:schemeClr val="hlink"/>
                </a:solidFill>
                <a:latin typeface="Calibri"/>
                <a:ea typeface="Calibri"/>
                <a:cs typeface="Calibri"/>
                <a:sym typeface="Calibri"/>
                <a:hlinkClick r:id="rId3"/>
              </a:rPr>
              <a:t>http://adaptivepath.org/ideas/ajax-new-approach-web-applications/</a:t>
            </a:r>
            <a:endParaRPr sz="1100"/>
          </a:p>
        </p:txBody>
      </p:sp>
      <p:pic>
        <p:nvPicPr>
          <p:cNvPr descr="Ajax Overview 1" id="516" name="Google Shape;516;p46"/>
          <p:cNvPicPr preferRelativeResize="0"/>
          <p:nvPr/>
        </p:nvPicPr>
        <p:blipFill rotWithShape="1">
          <a:blip r:embed="rId4">
            <a:alphaModFix/>
          </a:blip>
          <a:srcRect b="0" l="0" r="0" t="0"/>
          <a:stretch/>
        </p:blipFill>
        <p:spPr>
          <a:xfrm>
            <a:off x="2224088" y="212445"/>
            <a:ext cx="4524375" cy="4333875"/>
          </a:xfrm>
          <a:prstGeom prst="rect">
            <a:avLst/>
          </a:prstGeom>
          <a:noFill/>
          <a:ln>
            <a:noFill/>
          </a:ln>
        </p:spPr>
      </p:pic>
      <p:pic>
        <p:nvPicPr>
          <p:cNvPr id="517" name="Google Shape;517;p46"/>
          <p:cNvPicPr preferRelativeResize="0"/>
          <p:nvPr/>
        </p:nvPicPr>
        <p:blipFill rotWithShape="1">
          <a:blip r:embed="rId5">
            <a:alphaModFix/>
          </a:blip>
          <a:srcRect b="0" l="0" r="0" t="0"/>
          <a:stretch/>
        </p:blipFill>
        <p:spPr>
          <a:xfrm>
            <a:off x="-1171409" y="-1078034"/>
            <a:ext cx="2639148" cy="3220312"/>
          </a:xfrm>
          <a:prstGeom prst="rect">
            <a:avLst/>
          </a:prstGeom>
          <a:noFill/>
          <a:ln>
            <a:noFill/>
          </a:ln>
        </p:spPr>
      </p:pic>
      <p:sp>
        <p:nvSpPr>
          <p:cNvPr id="518" name="Google Shape;518;p4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519" name="Google Shape;519;p4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520" name="Google Shape;520;p46"/>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
        <p:nvSpPr>
          <p:cNvPr id="521" name="Google Shape;521;p4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pic>
        <p:nvPicPr>
          <p:cNvPr descr="Ajax Overview 2" id="526" name="Google Shape;526;p47"/>
          <p:cNvPicPr preferRelativeResize="0"/>
          <p:nvPr/>
        </p:nvPicPr>
        <p:blipFill rotWithShape="1">
          <a:blip r:embed="rId3">
            <a:alphaModFix/>
          </a:blip>
          <a:srcRect b="0" l="0" r="0" t="0"/>
          <a:stretch/>
        </p:blipFill>
        <p:spPr>
          <a:xfrm>
            <a:off x="1" y="0"/>
            <a:ext cx="3653837" cy="4600575"/>
          </a:xfrm>
          <a:prstGeom prst="rect">
            <a:avLst/>
          </a:prstGeom>
          <a:noFill/>
          <a:ln>
            <a:noFill/>
          </a:ln>
        </p:spPr>
      </p:pic>
      <p:sp>
        <p:nvSpPr>
          <p:cNvPr id="527" name="Google Shape;527;p47"/>
          <p:cNvSpPr txBox="1"/>
          <p:nvPr/>
        </p:nvSpPr>
        <p:spPr>
          <a:xfrm>
            <a:off x="3886201" y="621060"/>
            <a:ext cx="4272000" cy="9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An Ajax application eliminates the start-stop-start-stop nature of interaction on the Web by introducing an intermediary — an Ajax engine — between the user and the server.</a:t>
            </a:r>
            <a:endParaRPr sz="1400">
              <a:solidFill>
                <a:schemeClr val="dk1"/>
              </a:solidFill>
              <a:latin typeface="Calibri"/>
              <a:ea typeface="Calibri"/>
              <a:cs typeface="Calibri"/>
              <a:sym typeface="Calibri"/>
            </a:endParaRPr>
          </a:p>
        </p:txBody>
      </p:sp>
      <p:sp>
        <p:nvSpPr>
          <p:cNvPr id="528" name="Google Shape;528;p47"/>
          <p:cNvSpPr txBox="1"/>
          <p:nvPr/>
        </p:nvSpPr>
        <p:spPr>
          <a:xfrm>
            <a:off x="3886201" y="1871663"/>
            <a:ext cx="4857600" cy="11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Instead of loading a webpage, at the start of the session, the browser loads an Ajax engine — written in JavaScript and usually tucked away in a hidden frame. This engine is responsible for both rendering the interface the user sees and communicating with the server on the user’s behalf. </a:t>
            </a:r>
            <a:endParaRPr sz="1400">
              <a:solidFill>
                <a:schemeClr val="dk1"/>
              </a:solidFill>
              <a:latin typeface="Calibri"/>
              <a:ea typeface="Calibri"/>
              <a:cs typeface="Calibri"/>
              <a:sym typeface="Calibri"/>
            </a:endParaRPr>
          </a:p>
        </p:txBody>
      </p:sp>
      <p:sp>
        <p:nvSpPr>
          <p:cNvPr id="529" name="Google Shape;529;p47"/>
          <p:cNvSpPr/>
          <p:nvPr/>
        </p:nvSpPr>
        <p:spPr>
          <a:xfrm>
            <a:off x="1422025" y="4757014"/>
            <a:ext cx="75723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Reading Source &amp; Image Credits: </a:t>
            </a:r>
            <a:r>
              <a:rPr lang="en-GB" sz="1400" u="sng">
                <a:solidFill>
                  <a:schemeClr val="hlink"/>
                </a:solidFill>
                <a:latin typeface="Calibri"/>
                <a:ea typeface="Calibri"/>
                <a:cs typeface="Calibri"/>
                <a:sym typeface="Calibri"/>
                <a:hlinkClick r:id="rId4"/>
              </a:rPr>
              <a:t>http://adaptivepath.org/ideas/ajax-new-approach-web-applications/</a:t>
            </a:r>
            <a:endParaRPr sz="1100"/>
          </a:p>
        </p:txBody>
      </p:sp>
      <p:sp>
        <p:nvSpPr>
          <p:cNvPr id="530" name="Google Shape;530;p4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531" name="Google Shape;531;p4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532" name="Google Shape;532;p47"/>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533" name="Google Shape;533;p4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48"/>
          <p:cNvPicPr preferRelativeResize="0"/>
          <p:nvPr/>
        </p:nvPicPr>
        <p:blipFill rotWithShape="1">
          <a:blip r:embed="rId3">
            <a:alphaModFix/>
          </a:blip>
          <a:srcRect b="0" l="0" r="0" t="0"/>
          <a:stretch/>
        </p:blipFill>
        <p:spPr>
          <a:xfrm>
            <a:off x="0" y="757238"/>
            <a:ext cx="9134736" cy="4500564"/>
          </a:xfrm>
          <a:prstGeom prst="rect">
            <a:avLst/>
          </a:prstGeom>
          <a:noFill/>
          <a:ln>
            <a:noFill/>
          </a:ln>
        </p:spPr>
      </p:pic>
      <p:sp>
        <p:nvSpPr>
          <p:cNvPr id="539" name="Google Shape;539;p48"/>
          <p:cNvSpPr txBox="1"/>
          <p:nvPr/>
        </p:nvSpPr>
        <p:spPr>
          <a:xfrm>
            <a:off x="3722136" y="318656"/>
            <a:ext cx="16905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rgbClr val="FB6F7A"/>
                </a:solidFill>
                <a:latin typeface="Calibri"/>
                <a:ea typeface="Calibri"/>
                <a:cs typeface="Calibri"/>
                <a:sym typeface="Calibri"/>
              </a:rPr>
              <a:t>AJAX &amp; APIs</a:t>
            </a:r>
            <a:endParaRPr sz="1100"/>
          </a:p>
        </p:txBody>
      </p:sp>
      <p:sp>
        <p:nvSpPr>
          <p:cNvPr id="540" name="Google Shape;540;p4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541" name="Google Shape;541;p4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542" name="Google Shape;542;p48"/>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543" name="Google Shape;543;p4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49"/>
          <p:cNvSpPr txBox="1"/>
          <p:nvPr/>
        </p:nvSpPr>
        <p:spPr>
          <a:xfrm>
            <a:off x="391047" y="981872"/>
            <a:ext cx="3498900" cy="2562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4100">
                <a:solidFill>
                  <a:srgbClr val="00B498"/>
                </a:solidFill>
                <a:latin typeface="Lato"/>
                <a:ea typeface="Lato"/>
                <a:cs typeface="Lato"/>
                <a:sym typeface="Lato"/>
              </a:rPr>
              <a:t>A</a:t>
            </a:r>
            <a:r>
              <a:rPr lang="en-GB" sz="4100">
                <a:solidFill>
                  <a:srgbClr val="262626"/>
                </a:solidFill>
                <a:latin typeface="Lato"/>
                <a:ea typeface="Lato"/>
                <a:cs typeface="Lato"/>
                <a:sym typeface="Lato"/>
              </a:rPr>
              <a:t>synchronous</a:t>
            </a:r>
            <a:endParaRPr sz="1100"/>
          </a:p>
          <a:p>
            <a:pPr indent="0" lvl="0" marL="0" marR="0" rtl="0" algn="l">
              <a:spcBef>
                <a:spcPts val="0"/>
              </a:spcBef>
              <a:spcAft>
                <a:spcPts val="0"/>
              </a:spcAft>
              <a:buNone/>
            </a:pPr>
            <a:r>
              <a:rPr b="1" lang="en-GB" sz="4100">
                <a:solidFill>
                  <a:srgbClr val="00B498"/>
                </a:solidFill>
                <a:latin typeface="Lato"/>
                <a:ea typeface="Lato"/>
                <a:cs typeface="Lato"/>
                <a:sym typeface="Lato"/>
              </a:rPr>
              <a:t>J</a:t>
            </a:r>
            <a:r>
              <a:rPr lang="en-GB" sz="4100">
                <a:solidFill>
                  <a:srgbClr val="262626"/>
                </a:solidFill>
                <a:latin typeface="Lato"/>
                <a:ea typeface="Lato"/>
                <a:cs typeface="Lato"/>
                <a:sym typeface="Lato"/>
              </a:rPr>
              <a:t>avaScript</a:t>
            </a:r>
            <a:endParaRPr sz="1100"/>
          </a:p>
          <a:p>
            <a:pPr indent="0" lvl="0" marL="0" marR="0" rtl="0" algn="l">
              <a:spcBef>
                <a:spcPts val="0"/>
              </a:spcBef>
              <a:spcAft>
                <a:spcPts val="0"/>
              </a:spcAft>
              <a:buNone/>
            </a:pPr>
            <a:r>
              <a:rPr b="1" lang="en-GB" sz="4100">
                <a:solidFill>
                  <a:srgbClr val="00B498"/>
                </a:solidFill>
                <a:latin typeface="Lato"/>
                <a:ea typeface="Lato"/>
                <a:cs typeface="Lato"/>
                <a:sym typeface="Lato"/>
              </a:rPr>
              <a:t>a</a:t>
            </a:r>
            <a:r>
              <a:rPr lang="en-GB" sz="4100">
                <a:solidFill>
                  <a:srgbClr val="262626"/>
                </a:solidFill>
                <a:latin typeface="Lato"/>
                <a:ea typeface="Lato"/>
                <a:cs typeface="Lato"/>
                <a:sym typeface="Lato"/>
              </a:rPr>
              <a:t>nd</a:t>
            </a:r>
            <a:endParaRPr sz="1100"/>
          </a:p>
          <a:p>
            <a:pPr indent="0" lvl="0" marL="0" marR="0" rtl="0" algn="l">
              <a:spcBef>
                <a:spcPts val="0"/>
              </a:spcBef>
              <a:spcAft>
                <a:spcPts val="0"/>
              </a:spcAft>
              <a:buNone/>
            </a:pPr>
            <a:r>
              <a:rPr b="1" lang="en-GB" sz="4100">
                <a:solidFill>
                  <a:srgbClr val="00B498"/>
                </a:solidFill>
                <a:latin typeface="Lato"/>
                <a:ea typeface="Lato"/>
                <a:cs typeface="Lato"/>
                <a:sym typeface="Lato"/>
              </a:rPr>
              <a:t>X</a:t>
            </a:r>
            <a:r>
              <a:rPr lang="en-GB" sz="4100">
                <a:solidFill>
                  <a:srgbClr val="262626"/>
                </a:solidFill>
                <a:latin typeface="Lato"/>
                <a:ea typeface="Lato"/>
                <a:cs typeface="Lato"/>
                <a:sym typeface="Lato"/>
              </a:rPr>
              <a:t>ML</a:t>
            </a:r>
            <a:endParaRPr sz="1100"/>
          </a:p>
        </p:txBody>
      </p:sp>
      <p:sp>
        <p:nvSpPr>
          <p:cNvPr id="549" name="Google Shape;549;p49"/>
          <p:cNvSpPr txBox="1"/>
          <p:nvPr/>
        </p:nvSpPr>
        <p:spPr>
          <a:xfrm>
            <a:off x="4486275" y="1120372"/>
            <a:ext cx="3771900" cy="19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dk1"/>
                </a:solidFill>
                <a:latin typeface="Calibri"/>
                <a:ea typeface="Calibri"/>
                <a:cs typeface="Calibri"/>
                <a:sym typeface="Calibri"/>
              </a:rPr>
              <a:t>With AJAX, websites can send and request data from a server in the background without disturbing the current page</a:t>
            </a:r>
            <a:endParaRPr sz="1100"/>
          </a:p>
        </p:txBody>
      </p:sp>
      <p:sp>
        <p:nvSpPr>
          <p:cNvPr id="550" name="Google Shape;550;p49"/>
          <p:cNvSpPr txBox="1"/>
          <p:nvPr/>
        </p:nvSpPr>
        <p:spPr>
          <a:xfrm>
            <a:off x="4486275" y="843375"/>
            <a:ext cx="2763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FB6F7A"/>
                </a:solidFill>
                <a:latin typeface="Calibri"/>
                <a:ea typeface="Calibri"/>
                <a:cs typeface="Calibri"/>
                <a:sym typeface="Calibri"/>
              </a:rPr>
              <a:t>AJAX SIMPLIFIED</a:t>
            </a:r>
            <a:endParaRPr sz="1100"/>
          </a:p>
        </p:txBody>
      </p:sp>
      <p:sp>
        <p:nvSpPr>
          <p:cNvPr id="551" name="Google Shape;551;p49"/>
          <p:cNvSpPr txBox="1"/>
          <p:nvPr/>
        </p:nvSpPr>
        <p:spPr>
          <a:xfrm>
            <a:off x="4486275" y="3313279"/>
            <a:ext cx="4103100" cy="1546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rgbClr val="00B498"/>
                </a:solidFill>
                <a:latin typeface="Calibri"/>
                <a:ea typeface="Calibri"/>
                <a:cs typeface="Calibri"/>
                <a:sym typeface="Calibri"/>
              </a:rPr>
              <a:t>Today's Single Page Application (SPA)</a:t>
            </a:r>
            <a:endParaRPr sz="1100"/>
          </a:p>
          <a:p>
            <a:pPr indent="0" lvl="0" marL="0" marR="0" rtl="0" algn="l">
              <a:spcBef>
                <a:spcPts val="0"/>
              </a:spcBef>
              <a:spcAft>
                <a:spcPts val="0"/>
              </a:spcAft>
              <a:buNone/>
            </a:pPr>
            <a:r>
              <a:rPr b="1" lang="en-GB" sz="2400">
                <a:solidFill>
                  <a:srgbClr val="00B498"/>
                </a:solidFill>
                <a:latin typeface="Calibri"/>
                <a:ea typeface="Calibri"/>
                <a:cs typeface="Calibri"/>
                <a:sym typeface="Calibri"/>
              </a:rPr>
              <a:t>E.g; twitter, facebook, gmail, pinterest, instagram</a:t>
            </a:r>
            <a:endParaRPr b="1" sz="2400">
              <a:solidFill>
                <a:srgbClr val="00B498"/>
              </a:solidFill>
              <a:latin typeface="Calibri"/>
              <a:ea typeface="Calibri"/>
              <a:cs typeface="Calibri"/>
              <a:sym typeface="Calibri"/>
            </a:endParaRPr>
          </a:p>
        </p:txBody>
      </p:sp>
      <p:pic>
        <p:nvPicPr>
          <p:cNvPr id="552" name="Google Shape;552;p49"/>
          <p:cNvPicPr preferRelativeResize="0"/>
          <p:nvPr/>
        </p:nvPicPr>
        <p:blipFill rotWithShape="1">
          <a:blip r:embed="rId3">
            <a:alphaModFix/>
          </a:blip>
          <a:srcRect b="0" l="0" r="0" t="0"/>
          <a:stretch/>
        </p:blipFill>
        <p:spPr>
          <a:xfrm>
            <a:off x="-1176876" y="-1095491"/>
            <a:ext cx="2639148" cy="3220312"/>
          </a:xfrm>
          <a:prstGeom prst="rect">
            <a:avLst/>
          </a:prstGeom>
          <a:noFill/>
          <a:ln>
            <a:noFill/>
          </a:ln>
        </p:spPr>
      </p:pic>
      <p:sp>
        <p:nvSpPr>
          <p:cNvPr id="553" name="Google Shape;553;p4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554" name="Google Shape;554;p4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555" name="Google Shape;555;p49"/>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556" name="Google Shape;556;p4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0"/>
          <p:cNvSpPr txBox="1"/>
          <p:nvPr/>
        </p:nvSpPr>
        <p:spPr>
          <a:xfrm>
            <a:off x="442913" y="693836"/>
            <a:ext cx="3664800" cy="20082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1800"/>
              <a:buFont typeface="Calibri"/>
              <a:buAutoNum type="arabicPeriod"/>
            </a:pPr>
            <a:r>
              <a:rPr lang="en-GB" sz="1800">
                <a:solidFill>
                  <a:schemeClr val="dk1"/>
                </a:solidFill>
                <a:latin typeface="Calibri"/>
                <a:ea typeface="Calibri"/>
                <a:cs typeface="Calibri"/>
                <a:sym typeface="Calibri"/>
              </a:rPr>
              <a:t>The user scrolled to the bottom</a:t>
            </a:r>
            <a:endParaRPr sz="1100"/>
          </a:p>
          <a:p>
            <a:pPr indent="-139700" lvl="0" marL="2540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800"/>
              <a:buFont typeface="Calibri"/>
              <a:buAutoNum type="arabicPeriod"/>
            </a:pPr>
            <a:r>
              <a:rPr lang="en-GB" sz="1800">
                <a:solidFill>
                  <a:schemeClr val="dk1"/>
                </a:solidFill>
                <a:latin typeface="Calibri"/>
                <a:ea typeface="Calibri"/>
                <a:cs typeface="Calibri"/>
                <a:sym typeface="Calibri"/>
              </a:rPr>
              <a:t>Quick, send a request to the server and get more content</a:t>
            </a:r>
            <a:endParaRPr sz="1100"/>
          </a:p>
          <a:p>
            <a:pPr indent="-139700" lvl="0" marL="254000" marR="0" rtl="0" algn="l">
              <a:spcBef>
                <a:spcPts val="0"/>
              </a:spcBef>
              <a:spcAft>
                <a:spcPts val="0"/>
              </a:spcAft>
              <a:buClr>
                <a:schemeClr val="dk1"/>
              </a:buClr>
              <a:buSzPts val="1800"/>
              <a:buFont typeface="Calibri"/>
              <a:buNone/>
            </a:pPr>
            <a:r>
              <a:t/>
            </a:r>
            <a:endParaRPr sz="1800">
              <a:solidFill>
                <a:schemeClr val="dk1"/>
              </a:solidFill>
              <a:latin typeface="Calibri"/>
              <a:ea typeface="Calibri"/>
              <a:cs typeface="Calibri"/>
              <a:sym typeface="Calibri"/>
            </a:endParaRPr>
          </a:p>
          <a:p>
            <a:pPr indent="-254000" lvl="0" marL="254000" marR="0" rtl="0" algn="l">
              <a:spcBef>
                <a:spcPts val="0"/>
              </a:spcBef>
              <a:spcAft>
                <a:spcPts val="0"/>
              </a:spcAft>
              <a:buClr>
                <a:schemeClr val="dk1"/>
              </a:buClr>
              <a:buSzPts val="1800"/>
              <a:buFont typeface="Calibri"/>
              <a:buAutoNum type="arabicPeriod"/>
            </a:pPr>
            <a:r>
              <a:rPr lang="en-GB" sz="1800">
                <a:solidFill>
                  <a:schemeClr val="dk1"/>
                </a:solidFill>
                <a:latin typeface="Calibri"/>
                <a:ea typeface="Calibri"/>
                <a:cs typeface="Calibri"/>
                <a:sym typeface="Calibri"/>
              </a:rPr>
              <a:t>Now I'll just append the new data to the bottom of the page.</a:t>
            </a:r>
            <a:endParaRPr sz="1100"/>
          </a:p>
        </p:txBody>
      </p:sp>
      <p:sp>
        <p:nvSpPr>
          <p:cNvPr id="562" name="Google Shape;562;p50"/>
          <p:cNvSpPr/>
          <p:nvPr/>
        </p:nvSpPr>
        <p:spPr>
          <a:xfrm>
            <a:off x="5986152" y="628952"/>
            <a:ext cx="2064000" cy="1942800"/>
          </a:xfrm>
          <a:prstGeom prst="rect">
            <a:avLst/>
          </a:prstGeom>
          <a:solidFill>
            <a:schemeClr val="accent1"/>
          </a:solidFill>
          <a:ln cap="flat" cmpd="sng" w="12700">
            <a:solidFill>
              <a:srgbClr val="31538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63" name="Google Shape;563;p50"/>
          <p:cNvSpPr txBox="1"/>
          <p:nvPr/>
        </p:nvSpPr>
        <p:spPr>
          <a:xfrm>
            <a:off x="6400112" y="1381051"/>
            <a:ext cx="11085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lt1"/>
                </a:solidFill>
                <a:latin typeface="Calibri"/>
                <a:ea typeface="Calibri"/>
                <a:cs typeface="Calibri"/>
                <a:sym typeface="Calibri"/>
              </a:rPr>
              <a:t>SERVER</a:t>
            </a:r>
            <a:endParaRPr sz="1100"/>
          </a:p>
        </p:txBody>
      </p:sp>
      <p:cxnSp>
        <p:nvCxnSpPr>
          <p:cNvPr id="564" name="Google Shape;564;p50"/>
          <p:cNvCxnSpPr/>
          <p:nvPr/>
        </p:nvCxnSpPr>
        <p:spPr>
          <a:xfrm>
            <a:off x="4107773" y="1499776"/>
            <a:ext cx="1814700" cy="0"/>
          </a:xfrm>
          <a:prstGeom prst="straightConnector1">
            <a:avLst/>
          </a:prstGeom>
          <a:noFill/>
          <a:ln cap="flat" cmpd="sng" w="38100">
            <a:solidFill>
              <a:schemeClr val="accent1"/>
            </a:solidFill>
            <a:prstDash val="solid"/>
            <a:miter lim="800000"/>
            <a:headEnd len="sm" w="sm" type="none"/>
            <a:tailEnd len="med" w="med" type="triangle"/>
          </a:ln>
        </p:spPr>
      </p:cxnSp>
      <p:cxnSp>
        <p:nvCxnSpPr>
          <p:cNvPr id="565" name="Google Shape;565;p50"/>
          <p:cNvCxnSpPr/>
          <p:nvPr/>
        </p:nvCxnSpPr>
        <p:spPr>
          <a:xfrm flipH="1">
            <a:off x="4013461" y="1592456"/>
            <a:ext cx="1823100" cy="746100"/>
          </a:xfrm>
          <a:prstGeom prst="straightConnector1">
            <a:avLst/>
          </a:prstGeom>
          <a:noFill/>
          <a:ln cap="flat" cmpd="sng" w="38100">
            <a:solidFill>
              <a:schemeClr val="accent1"/>
            </a:solidFill>
            <a:prstDash val="solid"/>
            <a:miter lim="800000"/>
            <a:headEnd len="sm" w="sm" type="none"/>
            <a:tailEnd len="med" w="med" type="triangle"/>
          </a:ln>
        </p:spPr>
      </p:cxnSp>
      <p:sp>
        <p:nvSpPr>
          <p:cNvPr id="566" name="Google Shape;566;p50"/>
          <p:cNvSpPr txBox="1"/>
          <p:nvPr/>
        </p:nvSpPr>
        <p:spPr>
          <a:xfrm>
            <a:off x="442940" y="416825"/>
            <a:ext cx="2684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FB6F7A"/>
                </a:solidFill>
                <a:latin typeface="Calibri"/>
                <a:ea typeface="Calibri"/>
                <a:cs typeface="Calibri"/>
                <a:sym typeface="Calibri"/>
              </a:rPr>
              <a:t>AJAX EXAMPLE</a:t>
            </a:r>
            <a:endParaRPr sz="1100"/>
          </a:p>
        </p:txBody>
      </p:sp>
      <p:pic>
        <p:nvPicPr>
          <p:cNvPr id="567" name="Google Shape;567;p50"/>
          <p:cNvPicPr preferRelativeResize="0"/>
          <p:nvPr/>
        </p:nvPicPr>
        <p:blipFill rotWithShape="1">
          <a:blip r:embed="rId3">
            <a:alphaModFix/>
          </a:blip>
          <a:srcRect b="0" l="0" r="0" t="0"/>
          <a:stretch/>
        </p:blipFill>
        <p:spPr>
          <a:xfrm>
            <a:off x="809629" y="2702033"/>
            <a:ext cx="4169954" cy="2368423"/>
          </a:xfrm>
          <a:prstGeom prst="rect">
            <a:avLst/>
          </a:prstGeom>
          <a:noFill/>
          <a:ln>
            <a:noFill/>
          </a:ln>
        </p:spPr>
      </p:pic>
      <p:pic>
        <p:nvPicPr>
          <p:cNvPr id="568" name="Google Shape;568;p50" title="pinterest-ajax-scroll.mov">
            <a:hlinkClick r:id="rId4"/>
          </p:cNvPr>
          <p:cNvPicPr preferRelativeResize="0"/>
          <p:nvPr/>
        </p:nvPicPr>
        <p:blipFill>
          <a:blip r:embed="rId5">
            <a:alphaModFix/>
          </a:blip>
          <a:stretch>
            <a:fillRect/>
          </a:stretch>
        </p:blipFill>
        <p:spPr>
          <a:xfrm>
            <a:off x="5210777" y="2720275"/>
            <a:ext cx="3109200" cy="2331900"/>
          </a:xfrm>
          <a:prstGeom prst="rect">
            <a:avLst/>
          </a:prstGeom>
          <a:noFill/>
          <a:ln>
            <a:noFill/>
          </a:ln>
        </p:spPr>
      </p:pic>
      <p:sp>
        <p:nvSpPr>
          <p:cNvPr id="569" name="Google Shape;569;p5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570" name="Google Shape;570;p5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571" name="Google Shape;571;p50"/>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
        <p:nvSpPr>
          <p:cNvPr id="572" name="Google Shape;572;p5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12650"/>
        </a:solidFill>
      </p:bgPr>
    </p:bg>
    <p:spTree>
      <p:nvGrpSpPr>
        <p:cNvPr id="577" name="Shape 577"/>
        <p:cNvGrpSpPr/>
        <p:nvPr/>
      </p:nvGrpSpPr>
      <p:grpSpPr>
        <a:xfrm>
          <a:off x="0" y="0"/>
          <a:ext cx="0" cy="0"/>
          <a:chOff x="0" y="0"/>
          <a:chExt cx="0" cy="0"/>
        </a:xfrm>
      </p:grpSpPr>
      <p:pic>
        <p:nvPicPr>
          <p:cNvPr id="578" name="Google Shape;578;p51"/>
          <p:cNvPicPr preferRelativeResize="0"/>
          <p:nvPr/>
        </p:nvPicPr>
        <p:blipFill rotWithShape="1">
          <a:blip r:embed="rId3">
            <a:alphaModFix/>
          </a:blip>
          <a:srcRect b="7381" l="0" r="0" t="0"/>
          <a:stretch/>
        </p:blipFill>
        <p:spPr>
          <a:xfrm>
            <a:off x="0" y="-196599"/>
            <a:ext cx="9144000" cy="3708726"/>
          </a:xfrm>
          <a:prstGeom prst="rect">
            <a:avLst/>
          </a:prstGeom>
          <a:solidFill>
            <a:schemeClr val="lt1"/>
          </a:solidFill>
          <a:ln>
            <a:noFill/>
          </a:ln>
        </p:spPr>
      </p:pic>
      <p:sp>
        <p:nvSpPr>
          <p:cNvPr id="579" name="Google Shape;579;p51"/>
          <p:cNvSpPr txBox="1"/>
          <p:nvPr/>
        </p:nvSpPr>
        <p:spPr>
          <a:xfrm>
            <a:off x="4145973" y="1259835"/>
            <a:ext cx="10044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800">
                <a:solidFill>
                  <a:srgbClr val="F2F2F2"/>
                </a:solidFill>
                <a:latin typeface="Calibri"/>
                <a:ea typeface="Calibri"/>
                <a:cs typeface="Calibri"/>
                <a:sym typeface="Calibri"/>
              </a:rPr>
              <a:t>REQUEST</a:t>
            </a:r>
            <a:endParaRPr sz="1100"/>
          </a:p>
        </p:txBody>
      </p:sp>
      <p:sp>
        <p:nvSpPr>
          <p:cNvPr id="580" name="Google Shape;580;p51"/>
          <p:cNvSpPr txBox="1"/>
          <p:nvPr/>
        </p:nvSpPr>
        <p:spPr>
          <a:xfrm>
            <a:off x="3135116" y="2219961"/>
            <a:ext cx="1119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800">
                <a:solidFill>
                  <a:srgbClr val="F2F2F2"/>
                </a:solidFill>
                <a:latin typeface="Calibri"/>
                <a:ea typeface="Calibri"/>
                <a:cs typeface="Calibri"/>
                <a:sym typeface="Calibri"/>
              </a:rPr>
              <a:t>RESPONSE</a:t>
            </a:r>
            <a:endParaRPr sz="1100"/>
          </a:p>
        </p:txBody>
      </p:sp>
      <p:sp>
        <p:nvSpPr>
          <p:cNvPr id="581" name="Google Shape;581;p51"/>
          <p:cNvSpPr txBox="1"/>
          <p:nvPr/>
        </p:nvSpPr>
        <p:spPr>
          <a:xfrm>
            <a:off x="2253901" y="659675"/>
            <a:ext cx="1819200" cy="6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400">
                <a:solidFill>
                  <a:srgbClr val="F2F2F2"/>
                </a:solidFill>
                <a:latin typeface="Calibri"/>
                <a:ea typeface="Calibri"/>
                <a:cs typeface="Calibri"/>
                <a:sym typeface="Calibri"/>
              </a:rPr>
              <a:t>1</a:t>
            </a:r>
            <a:endParaRPr sz="1100"/>
          </a:p>
          <a:p>
            <a:pPr indent="0" lvl="0" marL="0" marR="0" rtl="0" algn="l">
              <a:spcBef>
                <a:spcPts val="0"/>
              </a:spcBef>
              <a:spcAft>
                <a:spcPts val="0"/>
              </a:spcAft>
              <a:buNone/>
            </a:pPr>
            <a:r>
              <a:rPr b="1" lang="en-GB" sz="1100">
                <a:solidFill>
                  <a:srgbClr val="F2F2F2"/>
                </a:solidFill>
                <a:latin typeface="Calibri"/>
                <a:ea typeface="Calibri"/>
                <a:cs typeface="Calibri"/>
                <a:sym typeface="Calibri"/>
              </a:rPr>
              <a:t>THE REQUEST</a:t>
            </a:r>
            <a:endParaRPr sz="1100"/>
          </a:p>
        </p:txBody>
      </p:sp>
      <p:sp>
        <p:nvSpPr>
          <p:cNvPr id="582" name="Google Shape;582;p51"/>
          <p:cNvSpPr txBox="1"/>
          <p:nvPr/>
        </p:nvSpPr>
        <p:spPr>
          <a:xfrm>
            <a:off x="7500138" y="2566210"/>
            <a:ext cx="5412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F2F2F2"/>
                </a:solidFill>
                <a:latin typeface="Calibri"/>
                <a:ea typeface="Calibri"/>
                <a:cs typeface="Calibri"/>
                <a:sym typeface="Calibri"/>
              </a:rPr>
              <a:t>Server</a:t>
            </a:r>
            <a:endParaRPr sz="1100"/>
          </a:p>
        </p:txBody>
      </p:sp>
      <p:sp>
        <p:nvSpPr>
          <p:cNvPr id="583" name="Google Shape;583;p51"/>
          <p:cNvSpPr txBox="1"/>
          <p:nvPr/>
        </p:nvSpPr>
        <p:spPr>
          <a:xfrm>
            <a:off x="176645" y="3296903"/>
            <a:ext cx="4073700" cy="17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F2F2F2"/>
                </a:solidFill>
                <a:latin typeface="Calibri"/>
                <a:ea typeface="Calibri"/>
                <a:cs typeface="Calibri"/>
                <a:sym typeface="Calibri"/>
              </a:rPr>
              <a:t>AJAX lets you build webpages that ask for information from a web server. The web server returns data to the web browser, and JavaScript processes that data to selectively change parts of the web page.</a:t>
            </a:r>
            <a:br>
              <a:rPr lang="en-GB" sz="1200">
                <a:solidFill>
                  <a:srgbClr val="F2F2F2"/>
                </a:solidFill>
                <a:latin typeface="Calibri"/>
                <a:ea typeface="Calibri"/>
                <a:cs typeface="Calibri"/>
                <a:sym typeface="Calibri"/>
              </a:rPr>
            </a:br>
            <a:endParaRPr sz="1200">
              <a:solidFill>
                <a:srgbClr val="F2F2F2"/>
              </a:solidFill>
              <a:latin typeface="Calibri"/>
              <a:ea typeface="Calibri"/>
              <a:cs typeface="Calibri"/>
              <a:sym typeface="Calibri"/>
            </a:endParaRPr>
          </a:p>
          <a:p>
            <a:pPr indent="0" lvl="0" marL="0" marR="0" rtl="0" algn="l">
              <a:spcBef>
                <a:spcPts val="0"/>
              </a:spcBef>
              <a:spcAft>
                <a:spcPts val="0"/>
              </a:spcAft>
              <a:buNone/>
            </a:pPr>
            <a:r>
              <a:rPr lang="en-GB" sz="1200">
                <a:solidFill>
                  <a:srgbClr val="F2F2F2"/>
                </a:solidFill>
                <a:latin typeface="Calibri"/>
                <a:ea typeface="Calibri"/>
                <a:cs typeface="Calibri"/>
                <a:sym typeface="Calibri"/>
              </a:rPr>
              <a:t>The amount of data the server returns is usually much</a:t>
            </a:r>
            <a:br>
              <a:rPr lang="en-GB" sz="1200">
                <a:solidFill>
                  <a:srgbClr val="F2F2F2"/>
                </a:solidFill>
                <a:latin typeface="Calibri"/>
                <a:ea typeface="Calibri"/>
                <a:cs typeface="Calibri"/>
                <a:sym typeface="Calibri"/>
              </a:rPr>
            </a:br>
            <a:r>
              <a:rPr lang="en-GB" sz="1200">
                <a:solidFill>
                  <a:srgbClr val="F2F2F2"/>
                </a:solidFill>
                <a:latin typeface="Calibri"/>
                <a:ea typeface="Calibri"/>
                <a:cs typeface="Calibri"/>
                <a:sym typeface="Calibri"/>
              </a:rPr>
              <a:t>less than that sent when you ask for a full webpage.</a:t>
            </a:r>
            <a:br>
              <a:rPr lang="en-GB" sz="1200">
                <a:solidFill>
                  <a:srgbClr val="F2F2F2"/>
                </a:solidFill>
                <a:latin typeface="Calibri"/>
                <a:ea typeface="Calibri"/>
                <a:cs typeface="Calibri"/>
                <a:sym typeface="Calibri"/>
              </a:rPr>
            </a:br>
            <a:endParaRPr sz="1200">
              <a:solidFill>
                <a:srgbClr val="F2F2F2"/>
              </a:solidFill>
              <a:latin typeface="Calibri"/>
              <a:ea typeface="Calibri"/>
              <a:cs typeface="Calibri"/>
              <a:sym typeface="Calibri"/>
            </a:endParaRPr>
          </a:p>
          <a:p>
            <a:pPr indent="0" lvl="0" marL="0" marR="0" rtl="0" algn="l">
              <a:spcBef>
                <a:spcPts val="0"/>
              </a:spcBef>
              <a:spcAft>
                <a:spcPts val="0"/>
              </a:spcAft>
              <a:buNone/>
            </a:pPr>
            <a:r>
              <a:t/>
            </a:r>
            <a:endParaRPr sz="1200">
              <a:solidFill>
                <a:srgbClr val="F2F2F2"/>
              </a:solidFill>
              <a:latin typeface="Calibri"/>
              <a:ea typeface="Calibri"/>
              <a:cs typeface="Calibri"/>
              <a:sym typeface="Calibri"/>
            </a:endParaRPr>
          </a:p>
        </p:txBody>
      </p:sp>
      <p:sp>
        <p:nvSpPr>
          <p:cNvPr id="584" name="Google Shape;584;p51"/>
          <p:cNvSpPr txBox="1"/>
          <p:nvPr/>
        </p:nvSpPr>
        <p:spPr>
          <a:xfrm>
            <a:off x="5309754" y="3296903"/>
            <a:ext cx="3605700" cy="11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F2F2F2"/>
                </a:solidFill>
                <a:latin typeface="Calibri"/>
                <a:ea typeface="Calibri"/>
                <a:cs typeface="Calibri"/>
                <a:sym typeface="Calibri"/>
              </a:rPr>
              <a:t>The process of asking a server for information</a:t>
            </a:r>
            <a:br>
              <a:rPr lang="en-GB" sz="1200">
                <a:solidFill>
                  <a:srgbClr val="F2F2F2"/>
                </a:solidFill>
                <a:latin typeface="Calibri"/>
                <a:ea typeface="Calibri"/>
                <a:cs typeface="Calibri"/>
                <a:sym typeface="Calibri"/>
              </a:rPr>
            </a:br>
            <a:r>
              <a:rPr lang="en-GB" sz="1200">
                <a:solidFill>
                  <a:srgbClr val="F2F2F2"/>
                </a:solidFill>
                <a:latin typeface="Calibri"/>
                <a:ea typeface="Calibri"/>
                <a:cs typeface="Calibri"/>
                <a:sym typeface="Calibri"/>
              </a:rPr>
              <a:t>is technically called making a </a:t>
            </a:r>
            <a:r>
              <a:rPr b="1" lang="en-GB" sz="1200">
                <a:solidFill>
                  <a:srgbClr val="F2F2F2"/>
                </a:solidFill>
                <a:latin typeface="Calibri"/>
                <a:ea typeface="Calibri"/>
                <a:cs typeface="Calibri"/>
                <a:sym typeface="Calibri"/>
              </a:rPr>
              <a:t>request</a:t>
            </a:r>
            <a:r>
              <a:rPr lang="en-GB" sz="1200">
                <a:solidFill>
                  <a:srgbClr val="F2F2F2"/>
                </a:solidFill>
                <a:latin typeface="Calibri"/>
                <a:ea typeface="Calibri"/>
                <a:cs typeface="Calibri"/>
                <a:sym typeface="Calibri"/>
              </a:rPr>
              <a:t> of the server.</a:t>
            </a:r>
            <a:br>
              <a:rPr lang="en-GB" sz="1200">
                <a:solidFill>
                  <a:srgbClr val="F2F2F2"/>
                </a:solidFill>
                <a:latin typeface="Calibri"/>
                <a:ea typeface="Calibri"/>
                <a:cs typeface="Calibri"/>
                <a:sym typeface="Calibri"/>
              </a:rPr>
            </a:br>
            <a:endParaRPr sz="1200">
              <a:solidFill>
                <a:srgbClr val="F2F2F2"/>
              </a:solidFill>
              <a:latin typeface="Calibri"/>
              <a:ea typeface="Calibri"/>
              <a:cs typeface="Calibri"/>
              <a:sym typeface="Calibri"/>
            </a:endParaRPr>
          </a:p>
          <a:p>
            <a:pPr indent="0" lvl="0" marL="0" marR="0" rtl="0" algn="l">
              <a:spcBef>
                <a:spcPts val="0"/>
              </a:spcBef>
              <a:spcAft>
                <a:spcPts val="0"/>
              </a:spcAft>
              <a:buNone/>
            </a:pPr>
            <a:r>
              <a:rPr lang="en-GB" sz="1200">
                <a:solidFill>
                  <a:srgbClr val="F2F2F2"/>
                </a:solidFill>
                <a:latin typeface="Calibri"/>
                <a:ea typeface="Calibri"/>
                <a:cs typeface="Calibri"/>
                <a:sym typeface="Calibri"/>
              </a:rPr>
              <a:t>And when the server sends back its answer, that's called a </a:t>
            </a:r>
            <a:r>
              <a:rPr b="1" lang="en-GB" sz="1200">
                <a:solidFill>
                  <a:srgbClr val="F2F2F2"/>
                </a:solidFill>
                <a:latin typeface="Calibri"/>
                <a:ea typeface="Calibri"/>
                <a:cs typeface="Calibri"/>
                <a:sym typeface="Calibri"/>
              </a:rPr>
              <a:t>response</a:t>
            </a:r>
            <a:r>
              <a:rPr lang="en-GB" sz="1200">
                <a:solidFill>
                  <a:srgbClr val="F2F2F2"/>
                </a:solidFill>
                <a:latin typeface="Calibri"/>
                <a:ea typeface="Calibri"/>
                <a:cs typeface="Calibri"/>
                <a:sym typeface="Calibri"/>
              </a:rPr>
              <a:t>.</a:t>
            </a:r>
            <a:endParaRPr sz="1100"/>
          </a:p>
          <a:p>
            <a:pPr indent="0" lvl="0" marL="0" marR="0" rtl="0" algn="l">
              <a:spcBef>
                <a:spcPts val="0"/>
              </a:spcBef>
              <a:spcAft>
                <a:spcPts val="0"/>
              </a:spcAft>
              <a:buNone/>
            </a:pPr>
            <a:r>
              <a:t/>
            </a:r>
            <a:endParaRPr sz="1200">
              <a:solidFill>
                <a:srgbClr val="F2F2F2"/>
              </a:solidFill>
              <a:latin typeface="Calibri"/>
              <a:ea typeface="Calibri"/>
              <a:cs typeface="Calibri"/>
              <a:sym typeface="Calibri"/>
            </a:endParaRPr>
          </a:p>
        </p:txBody>
      </p:sp>
      <p:sp>
        <p:nvSpPr>
          <p:cNvPr id="585" name="Google Shape;585;p51"/>
          <p:cNvSpPr txBox="1"/>
          <p:nvPr/>
        </p:nvSpPr>
        <p:spPr>
          <a:xfrm>
            <a:off x="2255466" y="1259835"/>
            <a:ext cx="17499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F2F2F2"/>
                </a:solidFill>
                <a:latin typeface="Calibri"/>
                <a:ea typeface="Calibri"/>
                <a:cs typeface="Calibri"/>
                <a:sym typeface="Calibri"/>
              </a:rPr>
              <a:t>The browser requests information from the server.</a:t>
            </a:r>
            <a:endParaRPr sz="1100"/>
          </a:p>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586" name="Google Shape;586;p51"/>
          <p:cNvSpPr txBox="1"/>
          <p:nvPr/>
        </p:nvSpPr>
        <p:spPr>
          <a:xfrm>
            <a:off x="5444829" y="2195500"/>
            <a:ext cx="1397400" cy="6000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GB" sz="2400">
                <a:solidFill>
                  <a:srgbClr val="F2F2F2"/>
                </a:solidFill>
                <a:latin typeface="Calibri"/>
                <a:ea typeface="Calibri"/>
                <a:cs typeface="Calibri"/>
                <a:sym typeface="Calibri"/>
              </a:rPr>
              <a:t>2</a:t>
            </a:r>
            <a:endParaRPr sz="1100"/>
          </a:p>
          <a:p>
            <a:pPr indent="0" lvl="0" marL="0" marR="0" rtl="0" algn="l">
              <a:spcBef>
                <a:spcPts val="0"/>
              </a:spcBef>
              <a:spcAft>
                <a:spcPts val="0"/>
              </a:spcAft>
              <a:buNone/>
            </a:pPr>
            <a:r>
              <a:rPr b="1" lang="en-GB" sz="1100">
                <a:solidFill>
                  <a:srgbClr val="F2F2F2"/>
                </a:solidFill>
                <a:latin typeface="Calibri"/>
                <a:ea typeface="Calibri"/>
                <a:cs typeface="Calibri"/>
                <a:sym typeface="Calibri"/>
              </a:rPr>
              <a:t>THE RESPONSE</a:t>
            </a:r>
            <a:endParaRPr sz="1100"/>
          </a:p>
        </p:txBody>
      </p:sp>
      <p:sp>
        <p:nvSpPr>
          <p:cNvPr id="587" name="Google Shape;587;p51"/>
          <p:cNvSpPr txBox="1"/>
          <p:nvPr/>
        </p:nvSpPr>
        <p:spPr>
          <a:xfrm>
            <a:off x="5522635" y="2747585"/>
            <a:ext cx="1749900" cy="346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F2F2F2"/>
                </a:solidFill>
                <a:latin typeface="Calibri"/>
                <a:ea typeface="Calibri"/>
                <a:cs typeface="Calibri"/>
                <a:sym typeface="Calibri"/>
              </a:rPr>
              <a:t>The browser processes the content and adds it to the page</a:t>
            </a:r>
            <a:endParaRPr sz="900">
              <a:solidFill>
                <a:schemeClr val="dk1"/>
              </a:solidFill>
              <a:latin typeface="Calibri"/>
              <a:ea typeface="Calibri"/>
              <a:cs typeface="Calibri"/>
              <a:sym typeface="Calibri"/>
            </a:endParaRPr>
          </a:p>
        </p:txBody>
      </p:sp>
      <p:sp>
        <p:nvSpPr>
          <p:cNvPr id="588" name="Google Shape;588;p51"/>
          <p:cNvSpPr txBox="1"/>
          <p:nvPr/>
        </p:nvSpPr>
        <p:spPr>
          <a:xfrm>
            <a:off x="6842218" y="659675"/>
            <a:ext cx="20019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100">
                <a:solidFill>
                  <a:srgbClr val="F2F2F2"/>
                </a:solidFill>
                <a:latin typeface="Calibri"/>
                <a:ea typeface="Calibri"/>
                <a:cs typeface="Calibri"/>
                <a:sym typeface="Calibri"/>
              </a:rPr>
              <a:t>ON THE SERVER</a:t>
            </a:r>
            <a:endParaRPr sz="1100"/>
          </a:p>
          <a:p>
            <a:pPr indent="0" lvl="0" marL="0" marR="0" rtl="0" algn="l">
              <a:spcBef>
                <a:spcPts val="0"/>
              </a:spcBef>
              <a:spcAft>
                <a:spcPts val="0"/>
              </a:spcAft>
              <a:buNone/>
            </a:pPr>
            <a:r>
              <a:t/>
            </a:r>
            <a:endParaRPr sz="1100">
              <a:solidFill>
                <a:schemeClr val="dk1"/>
              </a:solidFill>
              <a:latin typeface="Calibri"/>
              <a:ea typeface="Calibri"/>
              <a:cs typeface="Calibri"/>
              <a:sym typeface="Calibri"/>
            </a:endParaRPr>
          </a:p>
        </p:txBody>
      </p:sp>
      <p:sp>
        <p:nvSpPr>
          <p:cNvPr id="589" name="Google Shape;589;p51"/>
          <p:cNvSpPr txBox="1"/>
          <p:nvPr/>
        </p:nvSpPr>
        <p:spPr>
          <a:xfrm>
            <a:off x="6757607" y="777072"/>
            <a:ext cx="20019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F2F2F2"/>
                </a:solidFill>
                <a:latin typeface="Calibri"/>
                <a:ea typeface="Calibri"/>
                <a:cs typeface="Calibri"/>
                <a:sym typeface="Calibri"/>
              </a:rPr>
              <a:t>The server response with data (HTML, XML, or JSON)</a:t>
            </a:r>
            <a:endParaRPr sz="1100"/>
          </a:p>
        </p:txBody>
      </p:sp>
      <p:sp>
        <p:nvSpPr>
          <p:cNvPr id="590" name="Google Shape;590;p51"/>
          <p:cNvSpPr txBox="1"/>
          <p:nvPr/>
        </p:nvSpPr>
        <p:spPr>
          <a:xfrm>
            <a:off x="457200" y="207817"/>
            <a:ext cx="22620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rgbClr val="F2F2F2"/>
                </a:solidFill>
                <a:latin typeface="Calibri"/>
                <a:ea typeface="Calibri"/>
                <a:cs typeface="Calibri"/>
                <a:sym typeface="Calibri"/>
              </a:rPr>
              <a:t>HOW AJAX WORKS</a:t>
            </a:r>
            <a:endParaRPr sz="1100"/>
          </a:p>
        </p:txBody>
      </p:sp>
      <p:sp>
        <p:nvSpPr>
          <p:cNvPr id="591" name="Google Shape;591;p51"/>
          <p:cNvSpPr txBox="1"/>
          <p:nvPr/>
        </p:nvSpPr>
        <p:spPr>
          <a:xfrm>
            <a:off x="4042075" y="4707075"/>
            <a:ext cx="50367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GB" sz="1000" u="sng">
                <a:solidFill>
                  <a:schemeClr val="accent5"/>
                </a:solidFill>
                <a:latin typeface="Calibri"/>
                <a:ea typeface="Calibri"/>
                <a:cs typeface="Calibri"/>
                <a:sym typeface="Calibri"/>
                <a:hlinkClick r:id="rId4">
                  <a:extLst>
                    <a:ext uri="{A12FA001-AC4F-418D-AE19-62706E023703}">
                      <ahyp:hlinkClr val="tx"/>
                    </a:ext>
                  </a:extLst>
                </a:hlinkClick>
              </a:rPr>
              <a:t>https://replit.com/@immalcolm/ajax-examples</a:t>
            </a:r>
            <a:endParaRPr sz="1000">
              <a:solidFill>
                <a:schemeClr val="dk1"/>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t/>
            </a:r>
            <a:endParaRPr sz="1000">
              <a:solidFill>
                <a:schemeClr val="dk1"/>
              </a:solidFill>
              <a:latin typeface="Calibri"/>
              <a:ea typeface="Calibri"/>
              <a:cs typeface="Calibri"/>
              <a:sym typeface="Calibri"/>
            </a:endParaRPr>
          </a:p>
          <a:p>
            <a:pPr indent="0" lvl="0" marL="0" rtl="0" algn="r">
              <a:spcBef>
                <a:spcPts val="0"/>
              </a:spcBef>
              <a:spcAft>
                <a:spcPts val="0"/>
              </a:spcAft>
              <a:buNone/>
            </a:pPr>
            <a:r>
              <a:t/>
            </a:r>
            <a:endParaRPr sz="1100">
              <a:solidFill>
                <a:srgbClr val="FFFFFF"/>
              </a:solidFill>
            </a:endParaRPr>
          </a:p>
          <a:p>
            <a:pPr indent="0" lvl="0" marL="0" rtl="0" algn="r">
              <a:spcBef>
                <a:spcPts val="0"/>
              </a:spcBef>
              <a:spcAft>
                <a:spcPts val="0"/>
              </a:spcAft>
              <a:buNone/>
            </a:pPr>
            <a:r>
              <a:t/>
            </a:r>
            <a:endParaRPr sz="1100">
              <a:solidFill>
                <a:srgbClr val="FFFFFF"/>
              </a:solidFill>
            </a:endParaRPr>
          </a:p>
        </p:txBody>
      </p:sp>
      <p:sp>
        <p:nvSpPr>
          <p:cNvPr id="592" name="Google Shape;592;p5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593" name="Google Shape;593;p5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594" name="Google Shape;594;p51"/>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595" name="Google Shape;595;p5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812650"/>
        </a:solidFill>
      </p:bgPr>
    </p:bg>
    <p:spTree>
      <p:nvGrpSpPr>
        <p:cNvPr id="600" name="Shape 600"/>
        <p:cNvGrpSpPr/>
        <p:nvPr/>
      </p:nvGrpSpPr>
      <p:grpSpPr>
        <a:xfrm>
          <a:off x="0" y="0"/>
          <a:ext cx="0" cy="0"/>
          <a:chOff x="0" y="0"/>
          <a:chExt cx="0" cy="0"/>
        </a:xfrm>
      </p:grpSpPr>
      <p:sp>
        <p:nvSpPr>
          <p:cNvPr id="601" name="Google Shape;601;p52"/>
          <p:cNvSpPr txBox="1"/>
          <p:nvPr/>
        </p:nvSpPr>
        <p:spPr>
          <a:xfrm>
            <a:off x="389225" y="1221648"/>
            <a:ext cx="3798300" cy="3018000"/>
          </a:xfrm>
          <a:prstGeom prst="rect">
            <a:avLst/>
          </a:prstGeom>
          <a:noFill/>
          <a:ln>
            <a:noFill/>
          </a:ln>
        </p:spPr>
        <p:txBody>
          <a:bodyPr anchorCtr="0" anchor="t" bIns="34275" lIns="68575" spcFirstLastPara="1" rIns="68575" wrap="square" tIns="34275">
            <a:noAutofit/>
          </a:bodyPr>
          <a:lstStyle/>
          <a:p>
            <a:pPr indent="-247650" lvl="0" marL="254000" marR="0" rtl="0" algn="l">
              <a:lnSpc>
                <a:spcPct val="250000"/>
              </a:lnSpc>
              <a:spcBef>
                <a:spcPts val="0"/>
              </a:spcBef>
              <a:spcAft>
                <a:spcPts val="0"/>
              </a:spcAft>
              <a:buClr>
                <a:srgbClr val="F2F2F2"/>
              </a:buClr>
              <a:buSzPts val="2100"/>
              <a:buFont typeface="Calibri"/>
              <a:buAutoNum type="arabicPeriod"/>
            </a:pPr>
            <a:r>
              <a:rPr lang="en-GB" sz="2100">
                <a:solidFill>
                  <a:srgbClr val="F2F2F2"/>
                </a:solidFill>
                <a:latin typeface="Lato Light"/>
                <a:ea typeface="Lato Light"/>
                <a:cs typeface="Lato Light"/>
                <a:sym typeface="Lato Light"/>
              </a:rPr>
              <a:t>Create an XMLHTTP Request</a:t>
            </a:r>
            <a:endParaRPr sz="1100"/>
          </a:p>
          <a:p>
            <a:pPr indent="-247650" lvl="0" marL="254000" marR="0" rtl="0" algn="l">
              <a:lnSpc>
                <a:spcPct val="250000"/>
              </a:lnSpc>
              <a:spcBef>
                <a:spcPts val="0"/>
              </a:spcBef>
              <a:spcAft>
                <a:spcPts val="0"/>
              </a:spcAft>
              <a:buClr>
                <a:srgbClr val="F2F2F2"/>
              </a:buClr>
              <a:buSzPts val="2100"/>
              <a:buFont typeface="Calibri"/>
              <a:buAutoNum type="arabicPeriod"/>
            </a:pPr>
            <a:r>
              <a:rPr lang="en-GB" sz="2100">
                <a:solidFill>
                  <a:srgbClr val="F2F2F2"/>
                </a:solidFill>
                <a:latin typeface="Lato Light"/>
                <a:ea typeface="Lato Light"/>
                <a:cs typeface="Lato Light"/>
                <a:sym typeface="Lato Light"/>
              </a:rPr>
              <a:t>Create a callback function</a:t>
            </a:r>
            <a:endParaRPr sz="1100"/>
          </a:p>
          <a:p>
            <a:pPr indent="-247650" lvl="0" marL="254000" marR="0" rtl="0" algn="l">
              <a:lnSpc>
                <a:spcPct val="250000"/>
              </a:lnSpc>
              <a:spcBef>
                <a:spcPts val="0"/>
              </a:spcBef>
              <a:spcAft>
                <a:spcPts val="0"/>
              </a:spcAft>
              <a:buClr>
                <a:srgbClr val="F2F2F2"/>
              </a:buClr>
              <a:buSzPts val="2100"/>
              <a:buFont typeface="Calibri"/>
              <a:buAutoNum type="arabicPeriod"/>
            </a:pPr>
            <a:r>
              <a:rPr lang="en-GB" sz="2100">
                <a:solidFill>
                  <a:srgbClr val="F2F2F2"/>
                </a:solidFill>
                <a:latin typeface="Lato Light"/>
                <a:ea typeface="Lato Light"/>
                <a:cs typeface="Lato Light"/>
                <a:sym typeface="Lato Light"/>
              </a:rPr>
              <a:t>Open a request</a:t>
            </a:r>
            <a:endParaRPr sz="1100"/>
          </a:p>
          <a:p>
            <a:pPr indent="-247650" lvl="0" marL="254000" marR="0" rtl="0" algn="l">
              <a:lnSpc>
                <a:spcPct val="250000"/>
              </a:lnSpc>
              <a:spcBef>
                <a:spcPts val="0"/>
              </a:spcBef>
              <a:spcAft>
                <a:spcPts val="0"/>
              </a:spcAft>
              <a:buClr>
                <a:srgbClr val="F2F2F2"/>
              </a:buClr>
              <a:buSzPts val="2100"/>
              <a:buFont typeface="Calibri"/>
              <a:buAutoNum type="arabicPeriod"/>
            </a:pPr>
            <a:r>
              <a:rPr lang="en-GB" sz="2100">
                <a:solidFill>
                  <a:srgbClr val="F2F2F2"/>
                </a:solidFill>
                <a:latin typeface="Lato Light"/>
                <a:ea typeface="Lato Light"/>
                <a:cs typeface="Lato Light"/>
                <a:sym typeface="Lato Light"/>
              </a:rPr>
              <a:t>Send the request</a:t>
            </a:r>
            <a:endParaRPr sz="1100"/>
          </a:p>
          <a:p>
            <a:pPr indent="-114300" lvl="0" marL="254000" marR="0" rtl="0" algn="l">
              <a:lnSpc>
                <a:spcPct val="250000"/>
              </a:lnSpc>
              <a:spcBef>
                <a:spcPts val="0"/>
              </a:spcBef>
              <a:spcAft>
                <a:spcPts val="0"/>
              </a:spcAft>
              <a:buClr>
                <a:schemeClr val="dk1"/>
              </a:buClr>
              <a:buSzPts val="2100"/>
              <a:buFont typeface="Calibri"/>
              <a:buNone/>
            </a:pPr>
            <a:r>
              <a:t/>
            </a:r>
            <a:endParaRPr sz="2100">
              <a:solidFill>
                <a:schemeClr val="dk1"/>
              </a:solidFill>
              <a:latin typeface="Lato Light"/>
              <a:ea typeface="Lato Light"/>
              <a:cs typeface="Lato Light"/>
              <a:sym typeface="Lato Light"/>
            </a:endParaRPr>
          </a:p>
        </p:txBody>
      </p:sp>
      <p:sp>
        <p:nvSpPr>
          <p:cNvPr id="602" name="Google Shape;602;p52"/>
          <p:cNvSpPr txBox="1"/>
          <p:nvPr/>
        </p:nvSpPr>
        <p:spPr>
          <a:xfrm>
            <a:off x="475559" y="418182"/>
            <a:ext cx="25659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rgbClr val="F2F2F2"/>
                </a:solidFill>
                <a:latin typeface="Calibri"/>
                <a:ea typeface="Calibri"/>
                <a:cs typeface="Calibri"/>
                <a:sym typeface="Calibri"/>
              </a:rPr>
              <a:t>HOW AJAX WORKS</a:t>
            </a:r>
            <a:endParaRPr sz="1100"/>
          </a:p>
        </p:txBody>
      </p:sp>
      <p:sp>
        <p:nvSpPr>
          <p:cNvPr id="603" name="Google Shape;603;p52"/>
          <p:cNvSpPr txBox="1"/>
          <p:nvPr/>
        </p:nvSpPr>
        <p:spPr>
          <a:xfrm>
            <a:off x="4998027" y="1128113"/>
            <a:ext cx="3782400" cy="8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F2F2F2"/>
                </a:solidFill>
                <a:latin typeface="Calibri"/>
                <a:ea typeface="Calibri"/>
                <a:cs typeface="Calibri"/>
                <a:sym typeface="Calibri"/>
              </a:rPr>
              <a:t>This step tells the web browser to get ready.</a:t>
            </a:r>
            <a:endParaRPr sz="1100"/>
          </a:p>
          <a:p>
            <a:pPr indent="0" lvl="0" marL="0" marR="0" rtl="0" algn="l">
              <a:spcBef>
                <a:spcPts val="0"/>
              </a:spcBef>
              <a:spcAft>
                <a:spcPts val="0"/>
              </a:spcAft>
              <a:buNone/>
            </a:pPr>
            <a:r>
              <a:rPr lang="en-GB" sz="1100">
                <a:solidFill>
                  <a:srgbClr val="F2F2F2"/>
                </a:solidFill>
                <a:latin typeface="Calibri"/>
                <a:ea typeface="Calibri"/>
                <a:cs typeface="Calibri"/>
                <a:sym typeface="Calibri"/>
              </a:rPr>
              <a:t>You want to send an AJAX request and the web browser needs to create </a:t>
            </a:r>
            <a:r>
              <a:rPr i="1" lang="en-GB" sz="1100">
                <a:solidFill>
                  <a:srgbClr val="F2F2F2"/>
                </a:solidFill>
                <a:latin typeface="Calibri"/>
                <a:ea typeface="Calibri"/>
                <a:cs typeface="Calibri"/>
                <a:sym typeface="Calibri"/>
              </a:rPr>
              <a:t>a</a:t>
            </a:r>
            <a:r>
              <a:rPr lang="en-GB" sz="1100">
                <a:solidFill>
                  <a:srgbClr val="F2F2F2"/>
                </a:solidFill>
                <a:latin typeface="Calibri"/>
                <a:ea typeface="Calibri"/>
                <a:cs typeface="Calibri"/>
                <a:sym typeface="Calibri"/>
              </a:rPr>
              <a:t>n object that has all the methods you'll need to send and receive data</a:t>
            </a:r>
            <a:endParaRPr sz="1100"/>
          </a:p>
          <a:p>
            <a:pPr indent="0" lvl="0" marL="0" marR="0" rtl="0" algn="l">
              <a:spcBef>
                <a:spcPts val="0"/>
              </a:spcBef>
              <a:spcAft>
                <a:spcPts val="0"/>
              </a:spcAft>
              <a:buNone/>
            </a:pPr>
            <a:r>
              <a:t/>
            </a:r>
            <a:endParaRPr sz="1100">
              <a:solidFill>
                <a:srgbClr val="F2F2F2"/>
              </a:solidFill>
              <a:latin typeface="Calibri"/>
              <a:ea typeface="Calibri"/>
              <a:cs typeface="Calibri"/>
              <a:sym typeface="Calibri"/>
            </a:endParaRPr>
          </a:p>
        </p:txBody>
      </p:sp>
      <p:sp>
        <p:nvSpPr>
          <p:cNvPr id="604" name="Google Shape;604;p52"/>
          <p:cNvSpPr txBox="1"/>
          <p:nvPr/>
        </p:nvSpPr>
        <p:spPr>
          <a:xfrm>
            <a:off x="4998027" y="2087582"/>
            <a:ext cx="3782400" cy="71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F2F2F2"/>
                </a:solidFill>
                <a:latin typeface="Calibri"/>
                <a:ea typeface="Calibri"/>
                <a:cs typeface="Calibri"/>
                <a:sym typeface="Calibri"/>
              </a:rPr>
              <a:t>This is the programming you want to run when the server returns its response. The callback is where you process the returned</a:t>
            </a:r>
            <a:r>
              <a:rPr lang="en-GB" sz="1100"/>
              <a:t> </a:t>
            </a:r>
            <a:r>
              <a:rPr lang="en-GB" sz="1100">
                <a:solidFill>
                  <a:srgbClr val="F2F2F2"/>
                </a:solidFill>
                <a:latin typeface="Calibri"/>
                <a:ea typeface="Calibri"/>
                <a:cs typeface="Calibri"/>
                <a:sym typeface="Calibri"/>
              </a:rPr>
              <a:t>data and update the HTML on the page. </a:t>
            </a:r>
            <a:endParaRPr sz="1100"/>
          </a:p>
          <a:p>
            <a:pPr indent="0" lvl="0" marL="0" marR="0" rtl="0" algn="l">
              <a:spcBef>
                <a:spcPts val="0"/>
              </a:spcBef>
              <a:spcAft>
                <a:spcPts val="0"/>
              </a:spcAft>
              <a:buNone/>
            </a:pPr>
            <a:r>
              <a:t/>
            </a:r>
            <a:endParaRPr sz="1100">
              <a:solidFill>
                <a:srgbClr val="F2F2F2"/>
              </a:solidFill>
              <a:latin typeface="Calibri"/>
              <a:ea typeface="Calibri"/>
              <a:cs typeface="Calibri"/>
              <a:sym typeface="Calibri"/>
            </a:endParaRPr>
          </a:p>
        </p:txBody>
      </p:sp>
      <p:cxnSp>
        <p:nvCxnSpPr>
          <p:cNvPr id="605" name="Google Shape;605;p52"/>
          <p:cNvCxnSpPr>
            <a:endCxn id="603" idx="1"/>
          </p:cNvCxnSpPr>
          <p:nvPr/>
        </p:nvCxnSpPr>
        <p:spPr>
          <a:xfrm>
            <a:off x="4239627" y="1566713"/>
            <a:ext cx="758400" cy="0"/>
          </a:xfrm>
          <a:prstGeom prst="straightConnector1">
            <a:avLst/>
          </a:prstGeom>
          <a:noFill/>
          <a:ln cap="flat" cmpd="sng" w="9525">
            <a:solidFill>
              <a:srgbClr val="FFFFFF"/>
            </a:solidFill>
            <a:prstDash val="solid"/>
            <a:miter lim="800000"/>
            <a:headEnd len="sm" w="sm" type="none"/>
            <a:tailEnd len="med" w="med" type="triangle"/>
          </a:ln>
        </p:spPr>
      </p:cxnSp>
      <p:sp>
        <p:nvSpPr>
          <p:cNvPr id="606" name="Google Shape;606;p52"/>
          <p:cNvSpPr txBox="1"/>
          <p:nvPr/>
        </p:nvSpPr>
        <p:spPr>
          <a:xfrm>
            <a:off x="4998026" y="2964746"/>
            <a:ext cx="37824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F2F2F2"/>
                </a:solidFill>
                <a:latin typeface="Calibri"/>
                <a:ea typeface="Calibri"/>
                <a:cs typeface="Calibri"/>
                <a:sym typeface="Calibri"/>
              </a:rPr>
              <a:t>Browser will send the request using POST or GET</a:t>
            </a:r>
            <a:endParaRPr sz="1100"/>
          </a:p>
        </p:txBody>
      </p:sp>
      <p:sp>
        <p:nvSpPr>
          <p:cNvPr id="607" name="Google Shape;607;p52"/>
          <p:cNvSpPr txBox="1"/>
          <p:nvPr/>
        </p:nvSpPr>
        <p:spPr>
          <a:xfrm>
            <a:off x="4998026" y="3806436"/>
            <a:ext cx="37824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F2F2F2"/>
                </a:solidFill>
                <a:latin typeface="Calibri"/>
                <a:ea typeface="Calibri"/>
                <a:cs typeface="Calibri"/>
                <a:sym typeface="Calibri"/>
              </a:rPr>
              <a:t>Send request to the server</a:t>
            </a:r>
            <a:endParaRPr sz="1100"/>
          </a:p>
        </p:txBody>
      </p:sp>
      <p:cxnSp>
        <p:nvCxnSpPr>
          <p:cNvPr id="608" name="Google Shape;608;p52"/>
          <p:cNvCxnSpPr/>
          <p:nvPr/>
        </p:nvCxnSpPr>
        <p:spPr>
          <a:xfrm flipH="1" rot="10800000">
            <a:off x="3041406" y="3077762"/>
            <a:ext cx="1956600" cy="2400"/>
          </a:xfrm>
          <a:prstGeom prst="straightConnector1">
            <a:avLst/>
          </a:prstGeom>
          <a:noFill/>
          <a:ln cap="flat" cmpd="sng" w="9525">
            <a:solidFill>
              <a:srgbClr val="FFFFFF"/>
            </a:solidFill>
            <a:prstDash val="solid"/>
            <a:miter lim="800000"/>
            <a:headEnd len="sm" w="sm" type="none"/>
            <a:tailEnd len="med" w="med" type="triangle"/>
          </a:ln>
        </p:spPr>
      </p:cxnSp>
      <p:cxnSp>
        <p:nvCxnSpPr>
          <p:cNvPr id="609" name="Google Shape;609;p52"/>
          <p:cNvCxnSpPr/>
          <p:nvPr/>
        </p:nvCxnSpPr>
        <p:spPr>
          <a:xfrm flipH="1" rot="10800000">
            <a:off x="3041406" y="3932965"/>
            <a:ext cx="1956600" cy="2400"/>
          </a:xfrm>
          <a:prstGeom prst="straightConnector1">
            <a:avLst/>
          </a:prstGeom>
          <a:noFill/>
          <a:ln cap="flat" cmpd="sng" w="9525">
            <a:solidFill>
              <a:srgbClr val="FFFFFF"/>
            </a:solidFill>
            <a:prstDash val="solid"/>
            <a:miter lim="800000"/>
            <a:headEnd len="sm" w="sm" type="none"/>
            <a:tailEnd len="med" w="med" type="triangle"/>
          </a:ln>
        </p:spPr>
      </p:cxnSp>
      <p:cxnSp>
        <p:nvCxnSpPr>
          <p:cNvPr id="610" name="Google Shape;610;p52"/>
          <p:cNvCxnSpPr/>
          <p:nvPr/>
        </p:nvCxnSpPr>
        <p:spPr>
          <a:xfrm flipH="1" rot="10800000">
            <a:off x="3818659" y="2350333"/>
            <a:ext cx="1205400" cy="1200"/>
          </a:xfrm>
          <a:prstGeom prst="straightConnector1">
            <a:avLst/>
          </a:prstGeom>
          <a:noFill/>
          <a:ln cap="flat" cmpd="sng" w="9525">
            <a:solidFill>
              <a:srgbClr val="FFFFFF"/>
            </a:solidFill>
            <a:prstDash val="solid"/>
            <a:miter lim="800000"/>
            <a:headEnd len="sm" w="sm" type="none"/>
            <a:tailEnd len="med" w="med" type="triangle"/>
          </a:ln>
        </p:spPr>
      </p:cxnSp>
      <p:sp>
        <p:nvSpPr>
          <p:cNvPr id="611" name="Google Shape;611;p52"/>
          <p:cNvSpPr txBox="1"/>
          <p:nvPr/>
        </p:nvSpPr>
        <p:spPr>
          <a:xfrm>
            <a:off x="4042075" y="4707075"/>
            <a:ext cx="50367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GB" sz="1000" u="sng">
                <a:solidFill>
                  <a:schemeClr val="accent5"/>
                </a:solidFill>
                <a:latin typeface="Calibri"/>
                <a:ea typeface="Calibri"/>
                <a:cs typeface="Calibri"/>
                <a:sym typeface="Calibri"/>
                <a:hlinkClick r:id="rId3">
                  <a:extLst>
                    <a:ext uri="{A12FA001-AC4F-418D-AE19-62706E023703}">
                      <ahyp:hlinkClr val="tx"/>
                    </a:ext>
                  </a:extLst>
                </a:hlinkClick>
              </a:rPr>
              <a:t>https://replit.com/@immalcolm/ajax-examples</a:t>
            </a:r>
            <a:endParaRPr sz="1000">
              <a:solidFill>
                <a:schemeClr val="dk1"/>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t/>
            </a:r>
            <a:endParaRPr sz="1000">
              <a:solidFill>
                <a:schemeClr val="dk1"/>
              </a:solidFill>
              <a:latin typeface="Calibri"/>
              <a:ea typeface="Calibri"/>
              <a:cs typeface="Calibri"/>
              <a:sym typeface="Calibri"/>
            </a:endParaRPr>
          </a:p>
          <a:p>
            <a:pPr indent="0" lvl="0" marL="0" rtl="0" algn="r">
              <a:spcBef>
                <a:spcPts val="0"/>
              </a:spcBef>
              <a:spcAft>
                <a:spcPts val="0"/>
              </a:spcAft>
              <a:buNone/>
            </a:pPr>
            <a:r>
              <a:t/>
            </a:r>
            <a:endParaRPr sz="1100">
              <a:solidFill>
                <a:srgbClr val="FFFFFF"/>
              </a:solidFill>
            </a:endParaRPr>
          </a:p>
        </p:txBody>
      </p:sp>
      <p:sp>
        <p:nvSpPr>
          <p:cNvPr id="612" name="Google Shape;612;p5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613" name="Google Shape;613;p5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614" name="Google Shape;614;p52"/>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615" name="Google Shape;615;p5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3"/>
          <p:cNvSpPr/>
          <p:nvPr/>
        </p:nvSpPr>
        <p:spPr>
          <a:xfrm>
            <a:off x="1335785" y="374176"/>
            <a:ext cx="1723800" cy="363000"/>
          </a:xfrm>
          <a:prstGeom prst="rect">
            <a:avLst/>
          </a:prstGeom>
          <a:solidFill>
            <a:srgbClr val="0B1D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621" name="Google Shape;621;p53"/>
          <p:cNvSpPr txBox="1"/>
          <p:nvPr/>
        </p:nvSpPr>
        <p:spPr>
          <a:xfrm>
            <a:off x="1120320" y="418553"/>
            <a:ext cx="2154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1400">
                <a:solidFill>
                  <a:schemeClr val="lt1"/>
                </a:solidFill>
                <a:latin typeface="Lato"/>
                <a:ea typeface="Lato"/>
                <a:cs typeface="Lato"/>
                <a:sym typeface="Lato"/>
              </a:rPr>
              <a:t>DATA FORMATS</a:t>
            </a:r>
            <a:endParaRPr sz="1100"/>
          </a:p>
        </p:txBody>
      </p:sp>
      <p:pic>
        <p:nvPicPr>
          <p:cNvPr id="622" name="Google Shape;622;p53"/>
          <p:cNvPicPr preferRelativeResize="0"/>
          <p:nvPr/>
        </p:nvPicPr>
        <p:blipFill rotWithShape="1">
          <a:blip r:embed="rId3">
            <a:alphaModFix/>
          </a:blip>
          <a:srcRect b="0" l="0" r="0" t="0"/>
          <a:stretch/>
        </p:blipFill>
        <p:spPr>
          <a:xfrm>
            <a:off x="-1176876" y="-1095491"/>
            <a:ext cx="2639142" cy="3220315"/>
          </a:xfrm>
          <a:prstGeom prst="rect">
            <a:avLst/>
          </a:prstGeom>
          <a:noFill/>
          <a:ln>
            <a:noFill/>
          </a:ln>
        </p:spPr>
      </p:pic>
      <p:sp>
        <p:nvSpPr>
          <p:cNvPr id="623" name="Google Shape;623;p53"/>
          <p:cNvSpPr txBox="1"/>
          <p:nvPr/>
        </p:nvSpPr>
        <p:spPr>
          <a:xfrm>
            <a:off x="399193" y="1747651"/>
            <a:ext cx="2988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595959"/>
                </a:solidFill>
                <a:latin typeface="Calibri"/>
                <a:ea typeface="Calibri"/>
                <a:cs typeface="Calibri"/>
                <a:sym typeface="Calibri"/>
              </a:rPr>
              <a:t>Simplest way to get data from a page</a:t>
            </a:r>
            <a:endParaRPr sz="1100"/>
          </a:p>
        </p:txBody>
      </p:sp>
      <p:sp>
        <p:nvSpPr>
          <p:cNvPr id="624" name="Google Shape;624;p53"/>
          <p:cNvSpPr txBox="1"/>
          <p:nvPr/>
        </p:nvSpPr>
        <p:spPr>
          <a:xfrm>
            <a:off x="394646" y="1447569"/>
            <a:ext cx="6723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rgbClr val="595959"/>
                </a:solidFill>
                <a:latin typeface="Lato"/>
                <a:ea typeface="Lato"/>
                <a:cs typeface="Lato"/>
                <a:sym typeface="Lato"/>
              </a:rPr>
              <a:t>HTML</a:t>
            </a:r>
            <a:endParaRPr sz="1100"/>
          </a:p>
        </p:txBody>
      </p:sp>
      <p:sp>
        <p:nvSpPr>
          <p:cNvPr id="625" name="Google Shape;625;p53"/>
          <p:cNvSpPr txBox="1"/>
          <p:nvPr/>
        </p:nvSpPr>
        <p:spPr>
          <a:xfrm>
            <a:off x="226596" y="2431518"/>
            <a:ext cx="2703600" cy="715500"/>
          </a:xfrm>
          <a:prstGeom prst="rect">
            <a:avLst/>
          </a:prstGeom>
          <a:noFill/>
          <a:ln>
            <a:noFill/>
          </a:ln>
        </p:spPr>
        <p:txBody>
          <a:bodyPr anchorCtr="0" anchor="t" bIns="34275" lIns="68575" spcFirstLastPara="1" rIns="68575" wrap="square" tIns="34275">
            <a:noAutofit/>
          </a:bodyPr>
          <a:lstStyle/>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Easy to write, request and display</a:t>
            </a:r>
            <a:endParaRPr sz="1100"/>
          </a:p>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Data sent from the server goes straight into the page. There's no need for the browser to process it </a:t>
            </a:r>
            <a:endParaRPr sz="1100"/>
          </a:p>
        </p:txBody>
      </p:sp>
      <p:sp>
        <p:nvSpPr>
          <p:cNvPr id="626" name="Google Shape;626;p53"/>
          <p:cNvSpPr txBox="1"/>
          <p:nvPr/>
        </p:nvSpPr>
        <p:spPr>
          <a:xfrm>
            <a:off x="359131" y="2224379"/>
            <a:ext cx="8394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595959"/>
                </a:solidFill>
                <a:latin typeface="Lato"/>
                <a:ea typeface="Lato"/>
                <a:cs typeface="Lato"/>
                <a:sym typeface="Lato"/>
              </a:rPr>
              <a:t>BENEFITS</a:t>
            </a:r>
            <a:endParaRPr sz="1100"/>
          </a:p>
        </p:txBody>
      </p:sp>
      <p:sp>
        <p:nvSpPr>
          <p:cNvPr id="627" name="Google Shape;627;p53"/>
          <p:cNvSpPr txBox="1"/>
          <p:nvPr/>
        </p:nvSpPr>
        <p:spPr>
          <a:xfrm>
            <a:off x="262111" y="3786995"/>
            <a:ext cx="2703600" cy="877200"/>
          </a:xfrm>
          <a:prstGeom prst="rect">
            <a:avLst/>
          </a:prstGeom>
          <a:noFill/>
          <a:ln>
            <a:noFill/>
          </a:ln>
        </p:spPr>
        <p:txBody>
          <a:bodyPr anchorCtr="0" anchor="t" bIns="34275" lIns="68575" spcFirstLastPara="1" rIns="68575" wrap="square" tIns="34275">
            <a:noAutofit/>
          </a:bodyPr>
          <a:lstStyle/>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Server must produce the HTML in a format that is ready for use on your page</a:t>
            </a:r>
            <a:endParaRPr sz="1100"/>
          </a:p>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Not suited for use in applications other than web browsers. Poor data portability</a:t>
            </a:r>
            <a:endParaRPr sz="1100"/>
          </a:p>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Request must come from the same domain</a:t>
            </a:r>
            <a:endParaRPr sz="1100"/>
          </a:p>
        </p:txBody>
      </p:sp>
      <p:sp>
        <p:nvSpPr>
          <p:cNvPr id="628" name="Google Shape;628;p53"/>
          <p:cNvSpPr txBox="1"/>
          <p:nvPr/>
        </p:nvSpPr>
        <p:spPr>
          <a:xfrm>
            <a:off x="394646" y="3579856"/>
            <a:ext cx="11004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595959"/>
                </a:solidFill>
                <a:latin typeface="Lato"/>
                <a:ea typeface="Lato"/>
                <a:cs typeface="Lato"/>
                <a:sym typeface="Lato"/>
              </a:rPr>
              <a:t>DRAWBACKS</a:t>
            </a:r>
            <a:endParaRPr sz="1100"/>
          </a:p>
        </p:txBody>
      </p:sp>
      <p:sp>
        <p:nvSpPr>
          <p:cNvPr id="629" name="Google Shape;629;p53"/>
          <p:cNvSpPr txBox="1"/>
          <p:nvPr/>
        </p:nvSpPr>
        <p:spPr>
          <a:xfrm>
            <a:off x="3469384" y="1747651"/>
            <a:ext cx="2988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595959"/>
                </a:solidFill>
                <a:latin typeface="Calibri"/>
                <a:ea typeface="Calibri"/>
                <a:cs typeface="Calibri"/>
                <a:sym typeface="Calibri"/>
              </a:rPr>
              <a:t>Similar to HTML but tag name are different. </a:t>
            </a:r>
            <a:endParaRPr sz="1100"/>
          </a:p>
        </p:txBody>
      </p:sp>
      <p:sp>
        <p:nvSpPr>
          <p:cNvPr id="630" name="Google Shape;630;p53"/>
          <p:cNvSpPr txBox="1"/>
          <p:nvPr/>
        </p:nvSpPr>
        <p:spPr>
          <a:xfrm>
            <a:off x="3464837" y="1447569"/>
            <a:ext cx="5376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rgbClr val="595959"/>
                </a:solidFill>
                <a:latin typeface="Lato"/>
                <a:ea typeface="Lato"/>
                <a:cs typeface="Lato"/>
                <a:sym typeface="Lato"/>
              </a:rPr>
              <a:t>XML</a:t>
            </a:r>
            <a:endParaRPr sz="1100"/>
          </a:p>
        </p:txBody>
      </p:sp>
      <p:sp>
        <p:nvSpPr>
          <p:cNvPr id="631" name="Google Shape;631;p53"/>
          <p:cNvSpPr txBox="1"/>
          <p:nvPr/>
        </p:nvSpPr>
        <p:spPr>
          <a:xfrm>
            <a:off x="3296787" y="2431518"/>
            <a:ext cx="2703600" cy="1038900"/>
          </a:xfrm>
          <a:prstGeom prst="rect">
            <a:avLst/>
          </a:prstGeom>
          <a:noFill/>
          <a:ln>
            <a:noFill/>
          </a:ln>
        </p:spPr>
        <p:txBody>
          <a:bodyPr anchorCtr="0" anchor="t" bIns="34275" lIns="68575" spcFirstLastPara="1" rIns="68575" wrap="square" tIns="34275">
            <a:noAutofit/>
          </a:bodyPr>
          <a:lstStyle/>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Flexible data form and can represent complex data structures</a:t>
            </a:r>
            <a:endParaRPr sz="1100"/>
          </a:p>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Works well with different platforms and applications</a:t>
            </a:r>
            <a:endParaRPr sz="1100"/>
          </a:p>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Processed using the same DOM methods as HTML</a:t>
            </a:r>
            <a:endParaRPr sz="1100"/>
          </a:p>
        </p:txBody>
      </p:sp>
      <p:sp>
        <p:nvSpPr>
          <p:cNvPr id="632" name="Google Shape;632;p53"/>
          <p:cNvSpPr txBox="1"/>
          <p:nvPr/>
        </p:nvSpPr>
        <p:spPr>
          <a:xfrm>
            <a:off x="3429323" y="2224379"/>
            <a:ext cx="8394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595959"/>
                </a:solidFill>
                <a:latin typeface="Lato"/>
                <a:ea typeface="Lato"/>
                <a:cs typeface="Lato"/>
                <a:sym typeface="Lato"/>
              </a:rPr>
              <a:t>BENEFITS</a:t>
            </a:r>
            <a:endParaRPr sz="1100"/>
          </a:p>
        </p:txBody>
      </p:sp>
      <p:sp>
        <p:nvSpPr>
          <p:cNvPr id="633" name="Google Shape;633;p53"/>
          <p:cNvSpPr txBox="1"/>
          <p:nvPr/>
        </p:nvSpPr>
        <p:spPr>
          <a:xfrm>
            <a:off x="3332302" y="3786995"/>
            <a:ext cx="2703600" cy="877200"/>
          </a:xfrm>
          <a:prstGeom prst="rect">
            <a:avLst/>
          </a:prstGeom>
          <a:noFill/>
          <a:ln>
            <a:noFill/>
          </a:ln>
        </p:spPr>
        <p:txBody>
          <a:bodyPr anchorCtr="0" anchor="t" bIns="34275" lIns="68575" spcFirstLastPara="1" rIns="68575" wrap="square" tIns="34275">
            <a:noAutofit/>
          </a:bodyPr>
          <a:lstStyle/>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Considered as verbose language due to the tags adding lots of extra characters</a:t>
            </a:r>
            <a:endParaRPr sz="1100"/>
          </a:p>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Request must come from the same domain as the rest of the page</a:t>
            </a:r>
            <a:endParaRPr sz="1100"/>
          </a:p>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Requires a lot of code to process the result</a:t>
            </a:r>
            <a:endParaRPr sz="1100"/>
          </a:p>
        </p:txBody>
      </p:sp>
      <p:sp>
        <p:nvSpPr>
          <p:cNvPr id="634" name="Google Shape;634;p53"/>
          <p:cNvSpPr txBox="1"/>
          <p:nvPr/>
        </p:nvSpPr>
        <p:spPr>
          <a:xfrm>
            <a:off x="3464837" y="3579856"/>
            <a:ext cx="11004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595959"/>
                </a:solidFill>
                <a:latin typeface="Lato"/>
                <a:ea typeface="Lato"/>
                <a:cs typeface="Lato"/>
                <a:sym typeface="Lato"/>
              </a:rPr>
              <a:t>DRAWBACKS</a:t>
            </a:r>
            <a:endParaRPr sz="1100"/>
          </a:p>
        </p:txBody>
      </p:sp>
      <p:sp>
        <p:nvSpPr>
          <p:cNvPr id="635" name="Google Shape;635;p53"/>
          <p:cNvSpPr txBox="1"/>
          <p:nvPr/>
        </p:nvSpPr>
        <p:spPr>
          <a:xfrm>
            <a:off x="6575089" y="1747651"/>
            <a:ext cx="24507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595959"/>
                </a:solidFill>
                <a:latin typeface="Calibri"/>
                <a:ea typeface="Calibri"/>
                <a:cs typeface="Calibri"/>
                <a:sym typeface="Calibri"/>
              </a:rPr>
              <a:t>JavaScript Object Notation (JSON) similar syntax to literal object</a:t>
            </a:r>
            <a:endParaRPr sz="1100">
              <a:solidFill>
                <a:srgbClr val="595959"/>
              </a:solidFill>
              <a:latin typeface="Calibri"/>
              <a:ea typeface="Calibri"/>
              <a:cs typeface="Calibri"/>
              <a:sym typeface="Calibri"/>
            </a:endParaRPr>
          </a:p>
        </p:txBody>
      </p:sp>
      <p:sp>
        <p:nvSpPr>
          <p:cNvPr id="636" name="Google Shape;636;p53"/>
          <p:cNvSpPr txBox="1"/>
          <p:nvPr/>
        </p:nvSpPr>
        <p:spPr>
          <a:xfrm>
            <a:off x="6570543" y="1447569"/>
            <a:ext cx="625500" cy="300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500">
                <a:solidFill>
                  <a:srgbClr val="595959"/>
                </a:solidFill>
                <a:latin typeface="Lato"/>
                <a:ea typeface="Lato"/>
                <a:cs typeface="Lato"/>
                <a:sym typeface="Lato"/>
              </a:rPr>
              <a:t>JSON</a:t>
            </a:r>
            <a:endParaRPr sz="1100"/>
          </a:p>
        </p:txBody>
      </p:sp>
      <p:sp>
        <p:nvSpPr>
          <p:cNvPr id="637" name="Google Shape;637;p53"/>
          <p:cNvSpPr txBox="1"/>
          <p:nvPr/>
        </p:nvSpPr>
        <p:spPr>
          <a:xfrm>
            <a:off x="6402493" y="2431518"/>
            <a:ext cx="2703600" cy="554100"/>
          </a:xfrm>
          <a:prstGeom prst="rect">
            <a:avLst/>
          </a:prstGeom>
          <a:noFill/>
          <a:ln>
            <a:noFill/>
          </a:ln>
        </p:spPr>
        <p:txBody>
          <a:bodyPr anchorCtr="0" anchor="t" bIns="34275" lIns="68575" spcFirstLastPara="1" rIns="68575" wrap="square" tIns="34275">
            <a:noAutofit/>
          </a:bodyPr>
          <a:lstStyle/>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Can be called from any domain</a:t>
            </a:r>
            <a:endParaRPr sz="1100"/>
          </a:p>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More concise than HTML /XML </a:t>
            </a:r>
            <a:endParaRPr sz="1100"/>
          </a:p>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Commonly used</a:t>
            </a:r>
            <a:endParaRPr sz="1100"/>
          </a:p>
        </p:txBody>
      </p:sp>
      <p:sp>
        <p:nvSpPr>
          <p:cNvPr id="638" name="Google Shape;638;p53"/>
          <p:cNvSpPr txBox="1"/>
          <p:nvPr/>
        </p:nvSpPr>
        <p:spPr>
          <a:xfrm>
            <a:off x="6535028" y="2224379"/>
            <a:ext cx="8394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595959"/>
                </a:solidFill>
                <a:latin typeface="Lato"/>
                <a:ea typeface="Lato"/>
                <a:cs typeface="Lato"/>
                <a:sym typeface="Lato"/>
              </a:rPr>
              <a:t>BENEFITS</a:t>
            </a:r>
            <a:endParaRPr sz="1100"/>
          </a:p>
        </p:txBody>
      </p:sp>
      <p:sp>
        <p:nvSpPr>
          <p:cNvPr id="639" name="Google Shape;639;p53"/>
          <p:cNvSpPr txBox="1"/>
          <p:nvPr/>
        </p:nvSpPr>
        <p:spPr>
          <a:xfrm>
            <a:off x="6438008" y="3786995"/>
            <a:ext cx="2703600" cy="554100"/>
          </a:xfrm>
          <a:prstGeom prst="rect">
            <a:avLst/>
          </a:prstGeom>
          <a:noFill/>
          <a:ln>
            <a:noFill/>
          </a:ln>
        </p:spPr>
        <p:txBody>
          <a:bodyPr anchorCtr="0" anchor="t" bIns="34275" lIns="68575" spcFirstLastPara="1" rIns="68575" wrap="square" tIns="34275">
            <a:noAutofit/>
          </a:bodyPr>
          <a:lstStyle/>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Syntax is not forgiving</a:t>
            </a:r>
            <a:endParaRPr sz="1100"/>
          </a:p>
          <a:p>
            <a:pPr indent="-133350" lvl="0" marL="215900" marR="0" rtl="0" algn="l">
              <a:spcBef>
                <a:spcPts val="0"/>
              </a:spcBef>
              <a:spcAft>
                <a:spcPts val="0"/>
              </a:spcAft>
              <a:buClr>
                <a:srgbClr val="595959"/>
              </a:buClr>
              <a:buSzPts val="1100"/>
              <a:buFont typeface="Arial"/>
              <a:buChar char="•"/>
            </a:pPr>
            <a:r>
              <a:rPr lang="en-GB" sz="1100">
                <a:solidFill>
                  <a:srgbClr val="595959"/>
                </a:solidFill>
                <a:latin typeface="Calibri"/>
                <a:ea typeface="Calibri"/>
                <a:cs typeface="Calibri"/>
                <a:sym typeface="Calibri"/>
              </a:rPr>
              <a:t>May contain malicious content, always use from trusted sources</a:t>
            </a:r>
            <a:endParaRPr sz="1100"/>
          </a:p>
        </p:txBody>
      </p:sp>
      <p:sp>
        <p:nvSpPr>
          <p:cNvPr id="640" name="Google Shape;640;p53"/>
          <p:cNvSpPr txBox="1"/>
          <p:nvPr/>
        </p:nvSpPr>
        <p:spPr>
          <a:xfrm>
            <a:off x="6570543" y="3579856"/>
            <a:ext cx="1100400" cy="2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595959"/>
                </a:solidFill>
                <a:latin typeface="Lato"/>
                <a:ea typeface="Lato"/>
                <a:cs typeface="Lato"/>
                <a:sym typeface="Lato"/>
              </a:rPr>
              <a:t>DRAWBACKS</a:t>
            </a:r>
            <a:endParaRPr sz="1100"/>
          </a:p>
        </p:txBody>
      </p:sp>
      <p:sp>
        <p:nvSpPr>
          <p:cNvPr id="641" name="Google Shape;641;p53"/>
          <p:cNvSpPr txBox="1"/>
          <p:nvPr/>
        </p:nvSpPr>
        <p:spPr>
          <a:xfrm>
            <a:off x="4042075" y="4707075"/>
            <a:ext cx="50367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GB" sz="1000" u="sng">
                <a:solidFill>
                  <a:schemeClr val="accent5"/>
                </a:solidFill>
                <a:latin typeface="Calibri"/>
                <a:ea typeface="Calibri"/>
                <a:cs typeface="Calibri"/>
                <a:sym typeface="Calibri"/>
                <a:hlinkClick r:id="rId4">
                  <a:extLst>
                    <a:ext uri="{A12FA001-AC4F-418D-AE19-62706E023703}">
                      <ahyp:hlinkClr val="tx"/>
                    </a:ext>
                  </a:extLst>
                </a:hlinkClick>
              </a:rPr>
              <a:t>https://replit.com/@immalcolm/ajax-examples</a:t>
            </a:r>
            <a:endParaRPr sz="1000">
              <a:solidFill>
                <a:schemeClr val="dk1"/>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t/>
            </a:r>
            <a:endParaRPr sz="1000">
              <a:solidFill>
                <a:schemeClr val="dk1"/>
              </a:solidFill>
              <a:latin typeface="Calibri"/>
              <a:ea typeface="Calibri"/>
              <a:cs typeface="Calibri"/>
              <a:sym typeface="Calibri"/>
            </a:endParaRPr>
          </a:p>
          <a:p>
            <a:pPr indent="0" lvl="0" marL="0" rtl="0" algn="r">
              <a:spcBef>
                <a:spcPts val="0"/>
              </a:spcBef>
              <a:spcAft>
                <a:spcPts val="0"/>
              </a:spcAft>
              <a:buNone/>
            </a:pPr>
            <a:r>
              <a:t/>
            </a:r>
            <a:endParaRPr sz="1100"/>
          </a:p>
        </p:txBody>
      </p:sp>
      <p:sp>
        <p:nvSpPr>
          <p:cNvPr id="642" name="Google Shape;642;p5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643" name="Google Shape;643;p5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644" name="Google Shape;644;p53"/>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645" name="Google Shape;645;p5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lnSpc>
                <a:spcPct val="115000"/>
              </a:lnSpc>
              <a:spcBef>
                <a:spcPts val="0"/>
              </a:spcBef>
              <a:spcAft>
                <a:spcPts val="0"/>
              </a:spcAft>
              <a:buClr>
                <a:schemeClr val="dk1"/>
              </a:buClr>
              <a:buFont typeface="Arial"/>
              <a:buNone/>
            </a:pPr>
            <a:r>
              <a:rPr b="1" lang="en-GB" sz="2600">
                <a:solidFill>
                  <a:srgbClr val="3B41C9"/>
                </a:solidFill>
                <a:latin typeface="Montserrat"/>
                <a:ea typeface="Montserrat"/>
                <a:cs typeface="Montserrat"/>
                <a:sym typeface="Montserrat"/>
              </a:rPr>
              <a:t>Some Terminology</a:t>
            </a:r>
            <a:endParaRPr sz="800">
              <a:solidFill>
                <a:srgbClr val="3B41C9"/>
              </a:solidFill>
            </a:endParaRPr>
          </a:p>
          <a:p>
            <a:pPr indent="0" lvl="0" marL="0" rtl="0" algn="l">
              <a:spcBef>
                <a:spcPts val="0"/>
              </a:spcBef>
              <a:spcAft>
                <a:spcPts val="0"/>
              </a:spcAft>
              <a:buNone/>
            </a:pPr>
            <a:r>
              <a:t/>
            </a:r>
            <a:endParaRPr/>
          </a:p>
        </p:txBody>
      </p:sp>
      <p:sp>
        <p:nvSpPr>
          <p:cNvPr id="119" name="Google Shape;119;p18"/>
          <p:cNvSpPr/>
          <p:nvPr/>
        </p:nvSpPr>
        <p:spPr>
          <a:xfrm>
            <a:off x="3855775" y="1613350"/>
            <a:ext cx="769675" cy="710475"/>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Server</a:t>
            </a:r>
            <a:endParaRPr/>
          </a:p>
        </p:txBody>
      </p:sp>
      <p:sp>
        <p:nvSpPr>
          <p:cNvPr id="120" name="Google Shape;120;p18"/>
          <p:cNvSpPr/>
          <p:nvPr/>
        </p:nvSpPr>
        <p:spPr>
          <a:xfrm>
            <a:off x="2930688" y="3345125"/>
            <a:ext cx="658650" cy="4810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Client</a:t>
            </a:r>
            <a:endParaRPr/>
          </a:p>
        </p:txBody>
      </p:sp>
      <p:sp>
        <p:nvSpPr>
          <p:cNvPr id="121" name="Google Shape;121;p18"/>
          <p:cNvSpPr/>
          <p:nvPr/>
        </p:nvSpPr>
        <p:spPr>
          <a:xfrm>
            <a:off x="3867563" y="3345125"/>
            <a:ext cx="658650" cy="4810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Client</a:t>
            </a:r>
            <a:endParaRPr/>
          </a:p>
        </p:txBody>
      </p:sp>
      <p:sp>
        <p:nvSpPr>
          <p:cNvPr id="122" name="Google Shape;122;p18"/>
          <p:cNvSpPr/>
          <p:nvPr/>
        </p:nvSpPr>
        <p:spPr>
          <a:xfrm>
            <a:off x="4891888" y="3345125"/>
            <a:ext cx="658650" cy="481050"/>
          </a:xfrm>
          <a:prstGeom prst="flowChart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Client</a:t>
            </a:r>
            <a:endParaRPr/>
          </a:p>
        </p:txBody>
      </p:sp>
      <p:cxnSp>
        <p:nvCxnSpPr>
          <p:cNvPr id="123" name="Google Shape;123;p18"/>
          <p:cNvCxnSpPr>
            <a:stCxn id="120" idx="0"/>
            <a:endCxn id="119" idx="3"/>
          </p:cNvCxnSpPr>
          <p:nvPr/>
        </p:nvCxnSpPr>
        <p:spPr>
          <a:xfrm flipH="1" rot="10800000">
            <a:off x="3260013" y="2323925"/>
            <a:ext cx="980700" cy="1021200"/>
          </a:xfrm>
          <a:prstGeom prst="straightConnector1">
            <a:avLst/>
          </a:prstGeom>
          <a:noFill/>
          <a:ln cap="flat" cmpd="sng" w="9525">
            <a:solidFill>
              <a:schemeClr val="dk2"/>
            </a:solidFill>
            <a:prstDash val="solid"/>
            <a:round/>
            <a:headEnd len="med" w="med" type="none"/>
            <a:tailEnd len="med" w="med" type="none"/>
          </a:ln>
        </p:spPr>
      </p:cxnSp>
      <p:cxnSp>
        <p:nvCxnSpPr>
          <p:cNvPr id="124" name="Google Shape;124;p18"/>
          <p:cNvCxnSpPr>
            <a:stCxn id="121" idx="0"/>
            <a:endCxn id="119" idx="3"/>
          </p:cNvCxnSpPr>
          <p:nvPr/>
        </p:nvCxnSpPr>
        <p:spPr>
          <a:xfrm flipH="1" rot="10800000">
            <a:off x="4196888" y="2323925"/>
            <a:ext cx="43800" cy="1021200"/>
          </a:xfrm>
          <a:prstGeom prst="straightConnector1">
            <a:avLst/>
          </a:prstGeom>
          <a:noFill/>
          <a:ln cap="flat" cmpd="sng" w="9525">
            <a:solidFill>
              <a:schemeClr val="dk2"/>
            </a:solidFill>
            <a:prstDash val="solid"/>
            <a:round/>
            <a:headEnd len="med" w="med" type="none"/>
            <a:tailEnd len="med" w="med" type="none"/>
          </a:ln>
        </p:spPr>
      </p:cxnSp>
      <p:cxnSp>
        <p:nvCxnSpPr>
          <p:cNvPr id="125" name="Google Shape;125;p18"/>
          <p:cNvCxnSpPr>
            <a:stCxn id="122" idx="0"/>
            <a:endCxn id="119" idx="3"/>
          </p:cNvCxnSpPr>
          <p:nvPr/>
        </p:nvCxnSpPr>
        <p:spPr>
          <a:xfrm rot="10800000">
            <a:off x="4240513" y="2323925"/>
            <a:ext cx="980700" cy="1021200"/>
          </a:xfrm>
          <a:prstGeom prst="straightConnector1">
            <a:avLst/>
          </a:prstGeom>
          <a:noFill/>
          <a:ln cap="flat" cmpd="sng" w="9525">
            <a:solidFill>
              <a:schemeClr val="dk2"/>
            </a:solidFill>
            <a:prstDash val="solid"/>
            <a:round/>
            <a:headEnd len="med" w="med" type="none"/>
            <a:tailEnd len="med" w="med" type="none"/>
          </a:ln>
        </p:spPr>
      </p:cxnSp>
      <p:sp>
        <p:nvSpPr>
          <p:cNvPr id="126" name="Google Shape;126;p18"/>
          <p:cNvSpPr txBox="1"/>
          <p:nvPr/>
        </p:nvSpPr>
        <p:spPr>
          <a:xfrm>
            <a:off x="5920575" y="1317325"/>
            <a:ext cx="1879800" cy="9030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A website (html, js. css) etc. is hosted on a </a:t>
            </a:r>
            <a:r>
              <a:rPr b="1" lang="en-GB">
                <a:latin typeface="Proxima Nova"/>
                <a:ea typeface="Proxima Nova"/>
                <a:cs typeface="Proxima Nova"/>
                <a:sym typeface="Proxima Nova"/>
              </a:rPr>
              <a:t>server</a:t>
            </a:r>
            <a:endParaRPr>
              <a:latin typeface="Proxima Nova"/>
              <a:ea typeface="Proxima Nova"/>
              <a:cs typeface="Proxima Nova"/>
              <a:sym typeface="Proxima Nova"/>
            </a:endParaRPr>
          </a:p>
        </p:txBody>
      </p:sp>
      <p:cxnSp>
        <p:nvCxnSpPr>
          <p:cNvPr id="127" name="Google Shape;127;p18"/>
          <p:cNvCxnSpPr>
            <a:stCxn id="126" idx="1"/>
            <a:endCxn id="119" idx="4"/>
          </p:cNvCxnSpPr>
          <p:nvPr/>
        </p:nvCxnSpPr>
        <p:spPr>
          <a:xfrm flipH="1">
            <a:off x="4625475" y="1768825"/>
            <a:ext cx="1295100" cy="199800"/>
          </a:xfrm>
          <a:prstGeom prst="straightConnector1">
            <a:avLst/>
          </a:prstGeom>
          <a:noFill/>
          <a:ln cap="flat" cmpd="sng" w="9525">
            <a:solidFill>
              <a:schemeClr val="dk2"/>
            </a:solidFill>
            <a:prstDash val="dash"/>
            <a:round/>
            <a:headEnd len="med" w="med" type="none"/>
            <a:tailEnd len="med" w="med" type="triangle"/>
          </a:ln>
        </p:spPr>
      </p:cxnSp>
      <p:sp>
        <p:nvSpPr>
          <p:cNvPr id="128" name="Google Shape;128;p18"/>
          <p:cNvSpPr txBox="1"/>
          <p:nvPr/>
        </p:nvSpPr>
        <p:spPr>
          <a:xfrm>
            <a:off x="6904875" y="3663375"/>
            <a:ext cx="1820700" cy="903000"/>
          </a:xfrm>
          <a:prstGeom prst="rect">
            <a:avLst/>
          </a:prstGeom>
          <a:solidFill>
            <a:srgbClr val="D9EAD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A software that connects to a server is known as a client</a:t>
            </a:r>
            <a:endParaRPr>
              <a:latin typeface="Proxima Nova"/>
              <a:ea typeface="Proxima Nova"/>
              <a:cs typeface="Proxima Nova"/>
              <a:sym typeface="Proxima Nova"/>
            </a:endParaRPr>
          </a:p>
        </p:txBody>
      </p:sp>
      <p:cxnSp>
        <p:nvCxnSpPr>
          <p:cNvPr id="129" name="Google Shape;129;p18"/>
          <p:cNvCxnSpPr>
            <a:endCxn id="122" idx="3"/>
          </p:cNvCxnSpPr>
          <p:nvPr/>
        </p:nvCxnSpPr>
        <p:spPr>
          <a:xfrm rot="10800000">
            <a:off x="5550538" y="3585650"/>
            <a:ext cx="1295100" cy="563100"/>
          </a:xfrm>
          <a:prstGeom prst="straightConnector1">
            <a:avLst/>
          </a:prstGeom>
          <a:noFill/>
          <a:ln cap="flat" cmpd="sng" w="9525">
            <a:solidFill>
              <a:schemeClr val="dk2"/>
            </a:solidFill>
            <a:prstDash val="dash"/>
            <a:round/>
            <a:headEnd len="med" w="med" type="none"/>
            <a:tailEnd len="med" w="med" type="triangle"/>
          </a:ln>
        </p:spPr>
      </p:cxnSp>
      <p:sp>
        <p:nvSpPr>
          <p:cNvPr id="130" name="Google Shape;130;p1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31" name="Google Shape;131;p18"/>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32" name="Google Shape;132;p1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49" name="Shape 649"/>
        <p:cNvGrpSpPr/>
        <p:nvPr/>
      </p:nvGrpSpPr>
      <p:grpSpPr>
        <a:xfrm>
          <a:off x="0" y="0"/>
          <a:ext cx="0" cy="0"/>
          <a:chOff x="0" y="0"/>
          <a:chExt cx="0" cy="0"/>
        </a:xfrm>
      </p:grpSpPr>
      <p:sp>
        <p:nvSpPr>
          <p:cNvPr id="650" name="Google Shape;650;p54"/>
          <p:cNvSpPr/>
          <p:nvPr/>
        </p:nvSpPr>
        <p:spPr>
          <a:xfrm>
            <a:off x="4499263" y="-83127"/>
            <a:ext cx="4644600" cy="5580000"/>
          </a:xfrm>
          <a:prstGeom prst="rect">
            <a:avLst/>
          </a:prstGeom>
          <a:solidFill>
            <a:srgbClr val="7F7F7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651" name="Google Shape;651;p54"/>
          <p:cNvPicPr preferRelativeResize="0"/>
          <p:nvPr/>
        </p:nvPicPr>
        <p:blipFill rotWithShape="1">
          <a:blip r:embed="rId3">
            <a:alphaModFix/>
          </a:blip>
          <a:srcRect b="0" l="0" r="0" t="0"/>
          <a:stretch/>
        </p:blipFill>
        <p:spPr>
          <a:xfrm>
            <a:off x="5157167" y="771140"/>
            <a:ext cx="3039712" cy="4178300"/>
          </a:xfrm>
          <a:prstGeom prst="rect">
            <a:avLst/>
          </a:prstGeom>
          <a:noFill/>
          <a:ln>
            <a:noFill/>
          </a:ln>
        </p:spPr>
      </p:pic>
      <p:pic>
        <p:nvPicPr>
          <p:cNvPr id="652" name="Google Shape;652;p54"/>
          <p:cNvPicPr preferRelativeResize="0"/>
          <p:nvPr/>
        </p:nvPicPr>
        <p:blipFill rotWithShape="1">
          <a:blip r:embed="rId4">
            <a:alphaModFix/>
          </a:blip>
          <a:srcRect b="0" l="0" r="0" t="0"/>
          <a:stretch/>
        </p:blipFill>
        <p:spPr>
          <a:xfrm>
            <a:off x="274048" y="771140"/>
            <a:ext cx="3896263" cy="4178301"/>
          </a:xfrm>
          <a:prstGeom prst="rect">
            <a:avLst/>
          </a:prstGeom>
          <a:noFill/>
          <a:ln>
            <a:noFill/>
          </a:ln>
        </p:spPr>
      </p:pic>
      <p:sp>
        <p:nvSpPr>
          <p:cNvPr id="653" name="Google Shape;653;p54"/>
          <p:cNvSpPr txBox="1"/>
          <p:nvPr/>
        </p:nvSpPr>
        <p:spPr>
          <a:xfrm>
            <a:off x="1641763" y="194059"/>
            <a:ext cx="8985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300">
                <a:solidFill>
                  <a:schemeClr val="dk1"/>
                </a:solidFill>
                <a:latin typeface="Calibri"/>
                <a:ea typeface="Calibri"/>
                <a:cs typeface="Calibri"/>
                <a:sym typeface="Calibri"/>
              </a:rPr>
              <a:t>XML</a:t>
            </a:r>
            <a:endParaRPr sz="1100"/>
          </a:p>
        </p:txBody>
      </p:sp>
      <p:sp>
        <p:nvSpPr>
          <p:cNvPr id="654" name="Google Shape;654;p54"/>
          <p:cNvSpPr txBox="1"/>
          <p:nvPr/>
        </p:nvSpPr>
        <p:spPr>
          <a:xfrm>
            <a:off x="6129489" y="194059"/>
            <a:ext cx="1020900" cy="577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3300">
                <a:solidFill>
                  <a:srgbClr val="F2F2F2"/>
                </a:solidFill>
                <a:latin typeface="Calibri"/>
                <a:ea typeface="Calibri"/>
                <a:cs typeface="Calibri"/>
                <a:sym typeface="Calibri"/>
              </a:rPr>
              <a:t>JSON</a:t>
            </a:r>
            <a:endParaRPr sz="1100"/>
          </a:p>
        </p:txBody>
      </p:sp>
      <p:sp>
        <p:nvSpPr>
          <p:cNvPr id="655" name="Google Shape;655;p54"/>
          <p:cNvSpPr txBox="1"/>
          <p:nvPr/>
        </p:nvSpPr>
        <p:spPr>
          <a:xfrm>
            <a:off x="4042075" y="4707075"/>
            <a:ext cx="5036700" cy="417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GB" sz="1000" u="sng">
                <a:solidFill>
                  <a:schemeClr val="accent5"/>
                </a:solidFill>
                <a:latin typeface="Calibri"/>
                <a:ea typeface="Calibri"/>
                <a:cs typeface="Calibri"/>
                <a:sym typeface="Calibri"/>
                <a:hlinkClick r:id="rId5">
                  <a:extLst>
                    <a:ext uri="{A12FA001-AC4F-418D-AE19-62706E023703}">
                      <ahyp:hlinkClr val="tx"/>
                    </a:ext>
                  </a:extLst>
                </a:hlinkClick>
              </a:rPr>
              <a:t>https://replit.com/@immalcolm/ajax-examples</a:t>
            </a:r>
            <a:endParaRPr sz="1000">
              <a:solidFill>
                <a:schemeClr val="dk1"/>
              </a:solidFill>
              <a:latin typeface="Calibri"/>
              <a:ea typeface="Calibri"/>
              <a:cs typeface="Calibri"/>
              <a:sym typeface="Calibri"/>
            </a:endParaRPr>
          </a:p>
          <a:p>
            <a:pPr indent="0" lvl="0" marL="0" rtl="0" algn="r">
              <a:spcBef>
                <a:spcPts val="0"/>
              </a:spcBef>
              <a:spcAft>
                <a:spcPts val="0"/>
              </a:spcAft>
              <a:buClr>
                <a:schemeClr val="dk1"/>
              </a:buClr>
              <a:buSzPts val="1100"/>
              <a:buFont typeface="Arial"/>
              <a:buNone/>
            </a:pPr>
            <a:r>
              <a:t/>
            </a:r>
            <a:endParaRPr sz="1000">
              <a:solidFill>
                <a:schemeClr val="dk1"/>
              </a:solidFill>
              <a:latin typeface="Calibri"/>
              <a:ea typeface="Calibri"/>
              <a:cs typeface="Calibri"/>
              <a:sym typeface="Calibri"/>
            </a:endParaRPr>
          </a:p>
          <a:p>
            <a:pPr indent="0" lvl="0" marL="0" rtl="0" algn="r">
              <a:spcBef>
                <a:spcPts val="0"/>
              </a:spcBef>
              <a:spcAft>
                <a:spcPts val="0"/>
              </a:spcAft>
              <a:buNone/>
            </a:pPr>
            <a:r>
              <a:t/>
            </a:r>
            <a:endParaRPr sz="1100"/>
          </a:p>
        </p:txBody>
      </p:sp>
      <p:sp>
        <p:nvSpPr>
          <p:cNvPr id="656" name="Google Shape;656;p5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657" name="Google Shape;657;p5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658" name="Google Shape;658;p54"/>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
        <p:nvSpPr>
          <p:cNvPr id="659" name="Google Shape;659;p5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55"/>
          <p:cNvPicPr preferRelativeResize="0"/>
          <p:nvPr/>
        </p:nvPicPr>
        <p:blipFill rotWithShape="1">
          <a:blip r:embed="rId3">
            <a:alphaModFix/>
          </a:blip>
          <a:srcRect b="0" l="0" r="0" t="0"/>
          <a:stretch/>
        </p:blipFill>
        <p:spPr>
          <a:xfrm>
            <a:off x="0" y="775900"/>
            <a:ext cx="6744316" cy="4071940"/>
          </a:xfrm>
          <a:prstGeom prst="rect">
            <a:avLst/>
          </a:prstGeom>
          <a:noFill/>
          <a:ln>
            <a:noFill/>
          </a:ln>
        </p:spPr>
      </p:pic>
      <p:sp>
        <p:nvSpPr>
          <p:cNvPr id="665" name="Google Shape;665;p55"/>
          <p:cNvSpPr/>
          <p:nvPr/>
        </p:nvSpPr>
        <p:spPr>
          <a:xfrm>
            <a:off x="46644" y="499000"/>
            <a:ext cx="52632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Sample Data: </a:t>
            </a:r>
            <a:r>
              <a:rPr lang="en-GB" sz="1400" u="sng">
                <a:solidFill>
                  <a:schemeClr val="hlink"/>
                </a:solidFill>
                <a:latin typeface="Calibri"/>
                <a:ea typeface="Calibri"/>
                <a:cs typeface="Calibri"/>
                <a:sym typeface="Calibri"/>
                <a:hlinkClick r:id="rId4"/>
              </a:rPr>
              <a:t>https://www.reddit.com/.json</a:t>
            </a:r>
            <a:endParaRPr sz="1400">
              <a:solidFill>
                <a:schemeClr val="dk1"/>
              </a:solidFill>
              <a:latin typeface="Calibri"/>
              <a:ea typeface="Calibri"/>
              <a:cs typeface="Calibri"/>
              <a:sym typeface="Calibri"/>
            </a:endParaRPr>
          </a:p>
        </p:txBody>
      </p:sp>
      <p:pic>
        <p:nvPicPr>
          <p:cNvPr id="666" name="Google Shape;666;p55"/>
          <p:cNvPicPr preferRelativeResize="0"/>
          <p:nvPr/>
        </p:nvPicPr>
        <p:blipFill rotWithShape="1">
          <a:blip r:embed="rId5">
            <a:alphaModFix/>
          </a:blip>
          <a:srcRect b="0" l="0" r="0" t="0"/>
          <a:stretch/>
        </p:blipFill>
        <p:spPr>
          <a:xfrm>
            <a:off x="6391838" y="0"/>
            <a:ext cx="2752161" cy="5143500"/>
          </a:xfrm>
          <a:prstGeom prst="rect">
            <a:avLst/>
          </a:prstGeom>
          <a:noFill/>
          <a:ln>
            <a:noFill/>
          </a:ln>
        </p:spPr>
      </p:pic>
      <p:sp>
        <p:nvSpPr>
          <p:cNvPr id="667" name="Google Shape;667;p55"/>
          <p:cNvSpPr txBox="1"/>
          <p:nvPr/>
        </p:nvSpPr>
        <p:spPr>
          <a:xfrm>
            <a:off x="0" y="291900"/>
            <a:ext cx="34395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400">
                <a:solidFill>
                  <a:srgbClr val="00B498"/>
                </a:solidFill>
                <a:latin typeface="Calibri"/>
                <a:ea typeface="Calibri"/>
                <a:cs typeface="Calibri"/>
                <a:sym typeface="Calibri"/>
              </a:rPr>
              <a:t>SAMPLE JSON FROM REDDIT</a:t>
            </a:r>
            <a:endParaRPr sz="1100"/>
          </a:p>
        </p:txBody>
      </p:sp>
      <p:sp>
        <p:nvSpPr>
          <p:cNvPr id="668" name="Google Shape;668;p5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669" name="Google Shape;669;p5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670" name="Google Shape;670;p55"/>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
        <p:nvSpPr>
          <p:cNvPr id="671" name="Google Shape;671;p5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pic>
        <p:nvPicPr>
          <p:cNvPr id="676" name="Google Shape;676;p56"/>
          <p:cNvPicPr preferRelativeResize="0"/>
          <p:nvPr/>
        </p:nvPicPr>
        <p:blipFill>
          <a:blip r:embed="rId3">
            <a:alphaModFix/>
          </a:blip>
          <a:stretch>
            <a:fillRect/>
          </a:stretch>
        </p:blipFill>
        <p:spPr>
          <a:xfrm>
            <a:off x="2626025" y="688175"/>
            <a:ext cx="6354801" cy="4111376"/>
          </a:xfrm>
          <a:prstGeom prst="rect">
            <a:avLst/>
          </a:prstGeom>
          <a:noFill/>
          <a:ln>
            <a:noFill/>
          </a:ln>
        </p:spPr>
      </p:pic>
      <p:sp>
        <p:nvSpPr>
          <p:cNvPr id="677" name="Google Shape;677;p56"/>
          <p:cNvSpPr txBox="1"/>
          <p:nvPr/>
        </p:nvSpPr>
        <p:spPr>
          <a:xfrm>
            <a:off x="581750" y="222425"/>
            <a:ext cx="84417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 Understanding JSON &amp; Pathing</a:t>
            </a:r>
            <a:endParaRPr sz="800">
              <a:solidFill>
                <a:srgbClr val="3B41C9"/>
              </a:solidFill>
            </a:endParaRPr>
          </a:p>
        </p:txBody>
      </p:sp>
      <p:sp>
        <p:nvSpPr>
          <p:cNvPr id="678" name="Google Shape;678;p56"/>
          <p:cNvSpPr txBox="1"/>
          <p:nvPr/>
        </p:nvSpPr>
        <p:spPr>
          <a:xfrm>
            <a:off x="0" y="20841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chemeClr val="hlink"/>
                </a:solidFill>
                <a:hlinkClick r:id="rId4"/>
              </a:rPr>
              <a:t>https://jsonpathfinder.com/</a:t>
            </a:r>
            <a:endParaRPr/>
          </a:p>
        </p:txBody>
      </p:sp>
      <p:sp>
        <p:nvSpPr>
          <p:cNvPr id="679" name="Google Shape;679;p56"/>
          <p:cNvSpPr txBox="1"/>
          <p:nvPr/>
        </p:nvSpPr>
        <p:spPr>
          <a:xfrm>
            <a:off x="63425" y="2452800"/>
            <a:ext cx="2519100" cy="1151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rgbClr val="595959"/>
                </a:solidFill>
                <a:latin typeface="Calibri"/>
                <a:ea typeface="Calibri"/>
                <a:cs typeface="Calibri"/>
                <a:sym typeface="Calibri"/>
              </a:rPr>
              <a:t>Getting stuck or confused with array and object mapping or finding the index?</a:t>
            </a:r>
            <a:endParaRPr sz="1100">
              <a:solidFill>
                <a:srgbClr val="595959"/>
              </a:solidFill>
              <a:latin typeface="Calibri"/>
              <a:ea typeface="Calibri"/>
              <a:cs typeface="Calibri"/>
              <a:sym typeface="Calibri"/>
            </a:endParaRPr>
          </a:p>
          <a:p>
            <a:pPr indent="0" lvl="0" marL="0" marR="0" rtl="0" algn="l">
              <a:spcBef>
                <a:spcPts val="0"/>
              </a:spcBef>
              <a:spcAft>
                <a:spcPts val="0"/>
              </a:spcAft>
              <a:buNone/>
            </a:pPr>
            <a:r>
              <a:rPr lang="en-GB" sz="1100">
                <a:solidFill>
                  <a:srgbClr val="595959"/>
                </a:solidFill>
                <a:latin typeface="Calibri"/>
                <a:ea typeface="Calibri"/>
                <a:cs typeface="Calibri"/>
                <a:sym typeface="Calibri"/>
              </a:rPr>
              <a:t>JSON Path Finder is a great utility to better visualise how pathing works in a JSON</a:t>
            </a:r>
            <a:endParaRPr sz="1100">
              <a:solidFill>
                <a:srgbClr val="595959"/>
              </a:solidFill>
              <a:latin typeface="Calibri"/>
              <a:ea typeface="Calibri"/>
              <a:cs typeface="Calibri"/>
              <a:sym typeface="Calibri"/>
            </a:endParaRPr>
          </a:p>
        </p:txBody>
      </p:sp>
      <p:sp>
        <p:nvSpPr>
          <p:cNvPr id="680" name="Google Shape;680;p5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681" name="Google Shape;681;p56"/>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682" name="Google Shape;682;p5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7"/>
          <p:cNvSpPr txBox="1"/>
          <p:nvPr/>
        </p:nvSpPr>
        <p:spPr>
          <a:xfrm>
            <a:off x="238725" y="255875"/>
            <a:ext cx="20931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latin typeface="Calibri"/>
                <a:ea typeface="Calibri"/>
                <a:cs typeface="Calibri"/>
                <a:sym typeface="Calibri"/>
              </a:rPr>
              <a:t>JSON Toolkit</a:t>
            </a:r>
            <a:endParaRPr b="1" sz="2100">
              <a:latin typeface="Calibri"/>
              <a:ea typeface="Calibri"/>
              <a:cs typeface="Calibri"/>
              <a:sym typeface="Calibri"/>
            </a:endParaRPr>
          </a:p>
        </p:txBody>
      </p:sp>
      <p:sp>
        <p:nvSpPr>
          <p:cNvPr id="688" name="Google Shape;688;p57"/>
          <p:cNvSpPr txBox="1"/>
          <p:nvPr/>
        </p:nvSpPr>
        <p:spPr>
          <a:xfrm>
            <a:off x="238725" y="996150"/>
            <a:ext cx="3040200" cy="74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t>Chrome Extension JSON Viewer</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89" name="Google Shape;689;p57"/>
          <p:cNvPicPr preferRelativeResize="0"/>
          <p:nvPr/>
        </p:nvPicPr>
        <p:blipFill>
          <a:blip r:embed="rId3">
            <a:alphaModFix/>
          </a:blip>
          <a:stretch>
            <a:fillRect/>
          </a:stretch>
        </p:blipFill>
        <p:spPr>
          <a:xfrm>
            <a:off x="3472250" y="367275"/>
            <a:ext cx="5638724" cy="4223841"/>
          </a:xfrm>
          <a:prstGeom prst="rect">
            <a:avLst/>
          </a:prstGeom>
          <a:noFill/>
          <a:ln>
            <a:noFill/>
          </a:ln>
        </p:spPr>
      </p:pic>
      <p:sp>
        <p:nvSpPr>
          <p:cNvPr id="690" name="Google Shape;690;p57"/>
          <p:cNvSpPr txBox="1"/>
          <p:nvPr/>
        </p:nvSpPr>
        <p:spPr>
          <a:xfrm>
            <a:off x="95500" y="3534150"/>
            <a:ext cx="3000000" cy="8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t>Download JSON Viewer Extensions</a:t>
            </a:r>
            <a:endParaRPr sz="1200"/>
          </a:p>
          <a:p>
            <a:pPr indent="0" lvl="0" marL="0" rtl="0" algn="l">
              <a:spcBef>
                <a:spcPts val="0"/>
              </a:spcBef>
              <a:spcAft>
                <a:spcPts val="0"/>
              </a:spcAft>
              <a:buNone/>
            </a:pPr>
            <a:r>
              <a:rPr lang="en-GB" u="sng">
                <a:solidFill>
                  <a:schemeClr val="hlink"/>
                </a:solidFill>
                <a:hlinkClick r:id="rId4"/>
              </a:rPr>
              <a:t>https://chrome.google.com/webstore/detail/json-viewer/gbmdgpbipfallnflgajpaliibnhdgobh</a:t>
            </a:r>
            <a:endParaRPr/>
          </a:p>
        </p:txBody>
      </p:sp>
      <p:sp>
        <p:nvSpPr>
          <p:cNvPr id="691" name="Google Shape;691;p57"/>
          <p:cNvSpPr txBox="1"/>
          <p:nvPr/>
        </p:nvSpPr>
        <p:spPr>
          <a:xfrm>
            <a:off x="238725" y="1847313"/>
            <a:ext cx="3000000" cy="50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u="sng">
                <a:solidFill>
                  <a:schemeClr val="hlink"/>
                </a:solidFill>
                <a:hlinkClick r:id="rId5"/>
              </a:rPr>
              <a:t>http://jsonviewer.stack.hu/</a:t>
            </a:r>
            <a:endParaRPr/>
          </a:p>
        </p:txBody>
      </p:sp>
      <p:sp>
        <p:nvSpPr>
          <p:cNvPr id="692" name="Google Shape;692;p5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693" name="Google Shape;693;p5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694" name="Google Shape;694;p57"/>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
        <p:nvSpPr>
          <p:cNvPr id="695" name="Google Shape;695;p5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58"/>
          <p:cNvSpPr txBox="1"/>
          <p:nvPr/>
        </p:nvSpPr>
        <p:spPr>
          <a:xfrm>
            <a:off x="514350" y="1432318"/>
            <a:ext cx="4114800" cy="1685100"/>
          </a:xfrm>
          <a:prstGeom prst="rect">
            <a:avLst/>
          </a:prstGeom>
          <a:noFill/>
          <a:ln>
            <a:noFill/>
          </a:ln>
        </p:spPr>
        <p:txBody>
          <a:bodyPr anchorCtr="0" anchor="t" bIns="34275" lIns="68575" spcFirstLastPara="1" rIns="68575" wrap="square" tIns="34275">
            <a:noAutofit/>
          </a:bodyPr>
          <a:lstStyle/>
          <a:p>
            <a:pPr indent="-247650" lvl="0" marL="254000" marR="0" rtl="0" algn="l">
              <a:spcBef>
                <a:spcPts val="0"/>
              </a:spcBef>
              <a:spcAft>
                <a:spcPts val="0"/>
              </a:spcAft>
              <a:buClr>
                <a:schemeClr val="dk1"/>
              </a:buClr>
              <a:buSzPts val="2100"/>
              <a:buFont typeface="Calibri"/>
              <a:buAutoNum type="arabicPeriod"/>
            </a:pPr>
            <a:r>
              <a:rPr lang="en-GB" sz="2100">
                <a:solidFill>
                  <a:schemeClr val="dk1"/>
                </a:solidFill>
                <a:latin typeface="Calibri"/>
                <a:ea typeface="Calibri"/>
                <a:cs typeface="Calibri"/>
                <a:sym typeface="Calibri"/>
              </a:rPr>
              <a:t>XMLHTTP Request</a:t>
            </a:r>
            <a:endParaRPr sz="1100"/>
          </a:p>
          <a:p>
            <a:pPr indent="-114300" lvl="0" marL="254000" marR="0" rtl="0" algn="l">
              <a:spcBef>
                <a:spcPts val="0"/>
              </a:spcBef>
              <a:spcAft>
                <a:spcPts val="0"/>
              </a:spcAft>
              <a:buClr>
                <a:schemeClr val="dk1"/>
              </a:buClr>
              <a:buSzPts val="2100"/>
              <a:buFont typeface="Calibri"/>
              <a:buNone/>
            </a:pPr>
            <a:r>
              <a:t/>
            </a:r>
            <a:endParaRPr sz="21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2100"/>
              <a:buFont typeface="Calibri"/>
              <a:buAutoNum type="arabicPeriod"/>
            </a:pPr>
            <a:r>
              <a:rPr lang="en-GB" sz="2100">
                <a:solidFill>
                  <a:schemeClr val="dk1"/>
                </a:solidFill>
                <a:latin typeface="Calibri"/>
                <a:ea typeface="Calibri"/>
                <a:cs typeface="Calibri"/>
                <a:sym typeface="Calibri"/>
              </a:rPr>
              <a:t>Fetch API</a:t>
            </a:r>
            <a:endParaRPr sz="1100"/>
          </a:p>
          <a:p>
            <a:pPr indent="-114300" lvl="0" marL="254000" marR="0" rtl="0" algn="l">
              <a:spcBef>
                <a:spcPts val="0"/>
              </a:spcBef>
              <a:spcAft>
                <a:spcPts val="0"/>
              </a:spcAft>
              <a:buClr>
                <a:schemeClr val="dk1"/>
              </a:buClr>
              <a:buSzPts val="2100"/>
              <a:buFont typeface="Calibri"/>
              <a:buNone/>
            </a:pPr>
            <a:r>
              <a:t/>
            </a:r>
            <a:endParaRPr sz="2100">
              <a:solidFill>
                <a:schemeClr val="dk1"/>
              </a:solidFill>
              <a:latin typeface="Calibri"/>
              <a:ea typeface="Calibri"/>
              <a:cs typeface="Calibri"/>
              <a:sym typeface="Calibri"/>
            </a:endParaRPr>
          </a:p>
          <a:p>
            <a:pPr indent="-247650" lvl="0" marL="254000" marR="0" rtl="0" algn="l">
              <a:spcBef>
                <a:spcPts val="0"/>
              </a:spcBef>
              <a:spcAft>
                <a:spcPts val="0"/>
              </a:spcAft>
              <a:buClr>
                <a:schemeClr val="dk1"/>
              </a:buClr>
              <a:buSzPts val="2100"/>
              <a:buFont typeface="Calibri"/>
              <a:buAutoNum type="arabicPeriod"/>
            </a:pPr>
            <a:r>
              <a:rPr lang="en-GB" sz="2100">
                <a:solidFill>
                  <a:schemeClr val="dk1"/>
                </a:solidFill>
                <a:latin typeface="Calibri"/>
                <a:ea typeface="Calibri"/>
                <a:cs typeface="Calibri"/>
                <a:sym typeface="Calibri"/>
              </a:rPr>
              <a:t>3</a:t>
            </a:r>
            <a:r>
              <a:rPr baseline="30000" lang="en-GB" sz="2100">
                <a:solidFill>
                  <a:schemeClr val="dk1"/>
                </a:solidFill>
                <a:latin typeface="Calibri"/>
                <a:ea typeface="Calibri"/>
                <a:cs typeface="Calibri"/>
                <a:sym typeface="Calibri"/>
              </a:rPr>
              <a:t>rd</a:t>
            </a:r>
            <a:r>
              <a:rPr lang="en-GB" sz="2100">
                <a:solidFill>
                  <a:schemeClr val="dk1"/>
                </a:solidFill>
                <a:latin typeface="Calibri"/>
                <a:ea typeface="Calibri"/>
                <a:cs typeface="Calibri"/>
                <a:sym typeface="Calibri"/>
              </a:rPr>
              <a:t> Party Libraries, jQuery</a:t>
            </a:r>
            <a:endParaRPr sz="1100"/>
          </a:p>
        </p:txBody>
      </p:sp>
      <p:sp>
        <p:nvSpPr>
          <p:cNvPr id="701" name="Google Shape;701;p58"/>
          <p:cNvSpPr txBox="1"/>
          <p:nvPr/>
        </p:nvSpPr>
        <p:spPr>
          <a:xfrm>
            <a:off x="514350" y="901403"/>
            <a:ext cx="5355300" cy="5310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3000">
                <a:solidFill>
                  <a:srgbClr val="FB6F7A"/>
                </a:solidFill>
                <a:latin typeface="Calibri"/>
                <a:ea typeface="Calibri"/>
                <a:cs typeface="Calibri"/>
                <a:sym typeface="Calibri"/>
              </a:rPr>
              <a:t>Making Requests with JavaScript</a:t>
            </a:r>
            <a:endParaRPr sz="1100"/>
          </a:p>
        </p:txBody>
      </p:sp>
      <p:sp>
        <p:nvSpPr>
          <p:cNvPr id="702" name="Google Shape;702;p5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703" name="Google Shape;703;p5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04" name="Google Shape;704;p58"/>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705" name="Google Shape;705;p5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pic>
        <p:nvPicPr>
          <p:cNvPr id="710" name="Google Shape;710;p59"/>
          <p:cNvPicPr preferRelativeResize="0"/>
          <p:nvPr/>
        </p:nvPicPr>
        <p:blipFill rotWithShape="1">
          <a:blip r:embed="rId3">
            <a:alphaModFix/>
          </a:blip>
          <a:srcRect b="0" l="0" r="0" t="0"/>
          <a:stretch/>
        </p:blipFill>
        <p:spPr>
          <a:xfrm>
            <a:off x="-3706" y="1114425"/>
            <a:ext cx="5943600" cy="3404018"/>
          </a:xfrm>
          <a:prstGeom prst="rect">
            <a:avLst/>
          </a:prstGeom>
          <a:noFill/>
          <a:ln>
            <a:noFill/>
          </a:ln>
        </p:spPr>
      </p:pic>
      <p:sp>
        <p:nvSpPr>
          <p:cNvPr id="711" name="Google Shape;711;p59"/>
          <p:cNvSpPr txBox="1"/>
          <p:nvPr/>
        </p:nvSpPr>
        <p:spPr>
          <a:xfrm>
            <a:off x="6268232" y="722010"/>
            <a:ext cx="20721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rgbClr val="00B498"/>
                </a:solidFill>
                <a:latin typeface="Calibri"/>
                <a:ea typeface="Calibri"/>
                <a:cs typeface="Calibri"/>
                <a:sym typeface="Calibri"/>
              </a:rPr>
              <a:t>XHR Requests OK</a:t>
            </a:r>
            <a:endParaRPr sz="1100"/>
          </a:p>
        </p:txBody>
      </p:sp>
      <p:sp>
        <p:nvSpPr>
          <p:cNvPr id="712" name="Google Shape;712;p59"/>
          <p:cNvSpPr txBox="1"/>
          <p:nvPr/>
        </p:nvSpPr>
        <p:spPr>
          <a:xfrm>
            <a:off x="6400800" y="1300163"/>
            <a:ext cx="2071800" cy="500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Every request, makes an xhr request.</a:t>
            </a:r>
            <a:endParaRPr sz="1100"/>
          </a:p>
        </p:txBody>
      </p:sp>
      <p:sp>
        <p:nvSpPr>
          <p:cNvPr id="713" name="Google Shape;713;p59"/>
          <p:cNvSpPr/>
          <p:nvPr/>
        </p:nvSpPr>
        <p:spPr>
          <a:xfrm>
            <a:off x="1943500" y="2241800"/>
            <a:ext cx="569400" cy="27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715" name="Google Shape;715;p5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16" name="Google Shape;716;p59"/>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717" name="Google Shape;717;p5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721" name="Shape 721"/>
        <p:cNvGrpSpPr/>
        <p:nvPr/>
      </p:nvGrpSpPr>
      <p:grpSpPr>
        <a:xfrm>
          <a:off x="0" y="0"/>
          <a:ext cx="0" cy="0"/>
          <a:chOff x="0" y="0"/>
          <a:chExt cx="0" cy="0"/>
        </a:xfrm>
      </p:grpSpPr>
      <p:sp>
        <p:nvSpPr>
          <p:cNvPr id="722" name="Google Shape;722;p60"/>
          <p:cNvSpPr/>
          <p:nvPr/>
        </p:nvSpPr>
        <p:spPr>
          <a:xfrm>
            <a:off x="371475" y="1186756"/>
            <a:ext cx="6872100" cy="23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rgbClr val="C678DD"/>
                </a:solidFill>
                <a:latin typeface="Arial"/>
                <a:ea typeface="Arial"/>
                <a:cs typeface="Arial"/>
                <a:sym typeface="Arial"/>
              </a:rPr>
              <a:t>var</a:t>
            </a:r>
            <a:r>
              <a:rPr lang="en-GB" sz="1400">
                <a:solidFill>
                  <a:srgbClr val="BBBBBB"/>
                </a:solidFill>
                <a:latin typeface="Arial"/>
                <a:ea typeface="Arial"/>
                <a:cs typeface="Arial"/>
                <a:sym typeface="Arial"/>
              </a:rPr>
              <a:t> </a:t>
            </a:r>
            <a:r>
              <a:rPr lang="en-GB" sz="1400">
                <a:solidFill>
                  <a:srgbClr val="D19A66"/>
                </a:solidFill>
                <a:latin typeface="Arial"/>
                <a:ea typeface="Arial"/>
                <a:cs typeface="Arial"/>
                <a:sym typeface="Arial"/>
              </a:rPr>
              <a:t>XHR</a:t>
            </a:r>
            <a:r>
              <a:rPr lang="en-GB" sz="1400">
                <a:solidFill>
                  <a:srgbClr val="BBBBBB"/>
                </a:solidFill>
                <a:latin typeface="Arial"/>
                <a:ea typeface="Arial"/>
                <a:cs typeface="Arial"/>
                <a:sym typeface="Arial"/>
              </a:rPr>
              <a:t> </a:t>
            </a:r>
            <a:r>
              <a:rPr lang="en-GB" sz="1400">
                <a:solidFill>
                  <a:srgbClr val="ABB2BF"/>
                </a:solidFill>
                <a:latin typeface="Arial"/>
                <a:ea typeface="Arial"/>
                <a:cs typeface="Arial"/>
                <a:sym typeface="Arial"/>
              </a:rPr>
              <a:t>=</a:t>
            </a:r>
            <a:r>
              <a:rPr lang="en-GB" sz="1400">
                <a:solidFill>
                  <a:srgbClr val="BBBBBB"/>
                </a:solidFill>
                <a:latin typeface="Arial"/>
                <a:ea typeface="Arial"/>
                <a:cs typeface="Arial"/>
                <a:sym typeface="Arial"/>
              </a:rPr>
              <a:t> </a:t>
            </a:r>
            <a:r>
              <a:rPr lang="en-GB" sz="1400">
                <a:solidFill>
                  <a:srgbClr val="C678DD"/>
                </a:solidFill>
                <a:latin typeface="Arial"/>
                <a:ea typeface="Arial"/>
                <a:cs typeface="Arial"/>
                <a:sym typeface="Arial"/>
              </a:rPr>
              <a:t>new</a:t>
            </a:r>
            <a:r>
              <a:rPr lang="en-GB" sz="1400">
                <a:solidFill>
                  <a:srgbClr val="BBBBBB"/>
                </a:solidFill>
                <a:latin typeface="Arial"/>
                <a:ea typeface="Arial"/>
                <a:cs typeface="Arial"/>
                <a:sym typeface="Arial"/>
              </a:rPr>
              <a:t> </a:t>
            </a:r>
            <a:r>
              <a:rPr b="1" lang="en-GB" sz="1400">
                <a:solidFill>
                  <a:srgbClr val="E5C07B"/>
                </a:solidFill>
                <a:latin typeface="Arial"/>
                <a:ea typeface="Arial"/>
                <a:cs typeface="Arial"/>
                <a:sym typeface="Arial"/>
              </a:rPr>
              <a:t>XMLHttpRequest</a:t>
            </a:r>
            <a:r>
              <a:rPr lang="en-GB" sz="1400">
                <a:solidFill>
                  <a:srgbClr val="BBBBBB"/>
                </a:solidFill>
                <a:latin typeface="Arial"/>
                <a:ea typeface="Arial"/>
                <a:cs typeface="Arial"/>
                <a:sym typeface="Arial"/>
              </a:rPr>
              <a:t>();</a:t>
            </a:r>
            <a:endParaRPr sz="1100"/>
          </a:p>
          <a:p>
            <a:pPr indent="0" lvl="0" marL="0" marR="0" rtl="0" algn="l">
              <a:spcBef>
                <a:spcPts val="0"/>
              </a:spcBef>
              <a:spcAft>
                <a:spcPts val="0"/>
              </a:spcAft>
              <a:buNone/>
            </a:pPr>
            <a:r>
              <a:rPr lang="en-GB" sz="1400">
                <a:solidFill>
                  <a:srgbClr val="D19A66"/>
                </a:solidFill>
                <a:latin typeface="Arial"/>
                <a:ea typeface="Arial"/>
                <a:cs typeface="Arial"/>
                <a:sym typeface="Arial"/>
              </a:rPr>
              <a:t>XHR</a:t>
            </a:r>
            <a:r>
              <a:rPr lang="en-GB" sz="1400">
                <a:solidFill>
                  <a:srgbClr val="BBBBBB"/>
                </a:solidFill>
                <a:latin typeface="Arial"/>
                <a:ea typeface="Arial"/>
                <a:cs typeface="Arial"/>
                <a:sym typeface="Arial"/>
              </a:rPr>
              <a:t>.</a:t>
            </a:r>
            <a:r>
              <a:rPr b="1" lang="en-GB" sz="1400">
                <a:solidFill>
                  <a:srgbClr val="E06C75"/>
                </a:solidFill>
                <a:latin typeface="Arial"/>
                <a:ea typeface="Arial"/>
                <a:cs typeface="Arial"/>
                <a:sym typeface="Arial"/>
              </a:rPr>
              <a:t>onreadystatechange</a:t>
            </a:r>
            <a:r>
              <a:rPr b="1" lang="en-GB" sz="1400">
                <a:solidFill>
                  <a:srgbClr val="BBBBBB"/>
                </a:solidFill>
                <a:latin typeface="Arial"/>
                <a:ea typeface="Arial"/>
                <a:cs typeface="Arial"/>
                <a:sym typeface="Arial"/>
              </a:rPr>
              <a:t> </a:t>
            </a:r>
            <a:r>
              <a:rPr lang="en-GB" sz="1400">
                <a:solidFill>
                  <a:srgbClr val="ABB2BF"/>
                </a:solidFill>
                <a:latin typeface="Arial"/>
                <a:ea typeface="Arial"/>
                <a:cs typeface="Arial"/>
                <a:sym typeface="Arial"/>
              </a:rPr>
              <a:t>=</a:t>
            </a:r>
            <a:r>
              <a:rPr lang="en-GB" sz="1400">
                <a:solidFill>
                  <a:srgbClr val="BBBBBB"/>
                </a:solidFill>
                <a:latin typeface="Arial"/>
                <a:ea typeface="Arial"/>
                <a:cs typeface="Arial"/>
                <a:sym typeface="Arial"/>
              </a:rPr>
              <a:t> </a:t>
            </a:r>
            <a:r>
              <a:rPr lang="en-GB" sz="1400">
                <a:solidFill>
                  <a:srgbClr val="C678DD"/>
                </a:solidFill>
                <a:latin typeface="Arial"/>
                <a:ea typeface="Arial"/>
                <a:cs typeface="Arial"/>
                <a:sym typeface="Arial"/>
              </a:rPr>
              <a:t>function</a:t>
            </a:r>
            <a:r>
              <a:rPr lang="en-GB" sz="1400">
                <a:solidFill>
                  <a:srgbClr val="BBBBBB"/>
                </a:solidFill>
                <a:latin typeface="Arial"/>
                <a:ea typeface="Arial"/>
                <a:cs typeface="Arial"/>
                <a:sym typeface="Arial"/>
              </a:rPr>
              <a:t>(){</a:t>
            </a:r>
            <a:endParaRPr sz="1100"/>
          </a:p>
          <a:p>
            <a:pPr indent="0" lvl="0" marL="0" marR="0" rtl="0" algn="l">
              <a:spcBef>
                <a:spcPts val="0"/>
              </a:spcBef>
              <a:spcAft>
                <a:spcPts val="0"/>
              </a:spcAft>
              <a:buNone/>
            </a:pPr>
            <a:r>
              <a:rPr lang="en-GB" sz="1400">
                <a:solidFill>
                  <a:srgbClr val="C678DD"/>
                </a:solidFill>
                <a:latin typeface="Arial"/>
                <a:ea typeface="Arial"/>
                <a:cs typeface="Arial"/>
                <a:sym typeface="Arial"/>
              </a:rPr>
              <a:t>  if</a:t>
            </a:r>
            <a:r>
              <a:rPr lang="en-GB" sz="1400">
                <a:solidFill>
                  <a:srgbClr val="BBBBBB"/>
                </a:solidFill>
                <a:latin typeface="Arial"/>
                <a:ea typeface="Arial"/>
                <a:cs typeface="Arial"/>
                <a:sym typeface="Arial"/>
              </a:rPr>
              <a:t>(</a:t>
            </a:r>
            <a:r>
              <a:rPr lang="en-GB" sz="1400">
                <a:solidFill>
                  <a:srgbClr val="D19A66"/>
                </a:solidFill>
                <a:latin typeface="Arial"/>
                <a:ea typeface="Arial"/>
                <a:cs typeface="Arial"/>
                <a:sym typeface="Arial"/>
              </a:rPr>
              <a:t>XHR</a:t>
            </a:r>
            <a:r>
              <a:rPr lang="en-GB" sz="1400">
                <a:solidFill>
                  <a:srgbClr val="BBBBBB"/>
                </a:solidFill>
                <a:latin typeface="Arial"/>
                <a:ea typeface="Arial"/>
                <a:cs typeface="Arial"/>
                <a:sym typeface="Arial"/>
              </a:rPr>
              <a:t>.</a:t>
            </a:r>
            <a:r>
              <a:rPr b="1" lang="en-GB" sz="1400">
                <a:solidFill>
                  <a:srgbClr val="E06C75"/>
                </a:solidFill>
                <a:latin typeface="Arial"/>
                <a:ea typeface="Arial"/>
                <a:cs typeface="Arial"/>
                <a:sym typeface="Arial"/>
              </a:rPr>
              <a:t>readyState</a:t>
            </a:r>
            <a:r>
              <a:rPr lang="en-GB" sz="1400">
                <a:solidFill>
                  <a:srgbClr val="BBBBBB"/>
                </a:solidFill>
                <a:latin typeface="Arial"/>
                <a:ea typeface="Arial"/>
                <a:cs typeface="Arial"/>
                <a:sym typeface="Arial"/>
              </a:rPr>
              <a:t> </a:t>
            </a:r>
            <a:r>
              <a:rPr lang="en-GB" sz="1400">
                <a:solidFill>
                  <a:srgbClr val="56B6C2"/>
                </a:solidFill>
                <a:latin typeface="Arial"/>
                <a:ea typeface="Arial"/>
                <a:cs typeface="Arial"/>
                <a:sym typeface="Arial"/>
              </a:rPr>
              <a:t>==</a:t>
            </a:r>
            <a:r>
              <a:rPr lang="en-GB" sz="1400">
                <a:solidFill>
                  <a:srgbClr val="BBBBBB"/>
                </a:solidFill>
                <a:latin typeface="Arial"/>
                <a:ea typeface="Arial"/>
                <a:cs typeface="Arial"/>
                <a:sym typeface="Arial"/>
              </a:rPr>
              <a:t> </a:t>
            </a:r>
            <a:r>
              <a:rPr lang="en-GB" sz="1400">
                <a:solidFill>
                  <a:srgbClr val="D19A66"/>
                </a:solidFill>
                <a:latin typeface="Arial"/>
                <a:ea typeface="Arial"/>
                <a:cs typeface="Arial"/>
                <a:sym typeface="Arial"/>
              </a:rPr>
              <a:t>4</a:t>
            </a:r>
            <a:r>
              <a:rPr lang="en-GB" sz="1400">
                <a:solidFill>
                  <a:srgbClr val="BBBBBB"/>
                </a:solidFill>
                <a:latin typeface="Arial"/>
                <a:ea typeface="Arial"/>
                <a:cs typeface="Arial"/>
                <a:sym typeface="Arial"/>
              </a:rPr>
              <a:t> </a:t>
            </a:r>
            <a:r>
              <a:rPr lang="en-GB" sz="1400">
                <a:solidFill>
                  <a:srgbClr val="56B6C2"/>
                </a:solidFill>
                <a:latin typeface="Arial"/>
                <a:ea typeface="Arial"/>
                <a:cs typeface="Arial"/>
                <a:sym typeface="Arial"/>
              </a:rPr>
              <a:t>&amp;&amp;</a:t>
            </a:r>
            <a:r>
              <a:rPr lang="en-GB" sz="1400">
                <a:solidFill>
                  <a:srgbClr val="BBBBBB"/>
                </a:solidFill>
                <a:latin typeface="Arial"/>
                <a:ea typeface="Arial"/>
                <a:cs typeface="Arial"/>
                <a:sym typeface="Arial"/>
              </a:rPr>
              <a:t> </a:t>
            </a:r>
            <a:r>
              <a:rPr lang="en-GB" sz="1400">
                <a:solidFill>
                  <a:srgbClr val="D19A66"/>
                </a:solidFill>
                <a:latin typeface="Arial"/>
                <a:ea typeface="Arial"/>
                <a:cs typeface="Arial"/>
                <a:sym typeface="Arial"/>
              </a:rPr>
              <a:t>XHR</a:t>
            </a:r>
            <a:r>
              <a:rPr lang="en-GB" sz="1400">
                <a:solidFill>
                  <a:srgbClr val="BBBBBB"/>
                </a:solidFill>
                <a:latin typeface="Arial"/>
                <a:ea typeface="Arial"/>
                <a:cs typeface="Arial"/>
                <a:sym typeface="Arial"/>
              </a:rPr>
              <a:t>.</a:t>
            </a:r>
            <a:r>
              <a:rPr b="1" lang="en-GB" sz="1400">
                <a:solidFill>
                  <a:srgbClr val="E06C75"/>
                </a:solidFill>
                <a:latin typeface="Arial"/>
                <a:ea typeface="Arial"/>
                <a:cs typeface="Arial"/>
                <a:sym typeface="Arial"/>
              </a:rPr>
              <a:t>status</a:t>
            </a:r>
            <a:r>
              <a:rPr lang="en-GB" sz="1400">
                <a:solidFill>
                  <a:srgbClr val="BBBBBB"/>
                </a:solidFill>
                <a:latin typeface="Arial"/>
                <a:ea typeface="Arial"/>
                <a:cs typeface="Arial"/>
                <a:sym typeface="Arial"/>
              </a:rPr>
              <a:t> </a:t>
            </a:r>
            <a:r>
              <a:rPr lang="en-GB" sz="1400">
                <a:solidFill>
                  <a:srgbClr val="56B6C2"/>
                </a:solidFill>
                <a:latin typeface="Arial"/>
                <a:ea typeface="Arial"/>
                <a:cs typeface="Arial"/>
                <a:sym typeface="Arial"/>
              </a:rPr>
              <a:t>==</a:t>
            </a:r>
            <a:r>
              <a:rPr lang="en-GB" sz="1400">
                <a:solidFill>
                  <a:srgbClr val="BBBBBB"/>
                </a:solidFill>
                <a:latin typeface="Arial"/>
                <a:ea typeface="Arial"/>
                <a:cs typeface="Arial"/>
                <a:sym typeface="Arial"/>
              </a:rPr>
              <a:t> </a:t>
            </a:r>
            <a:r>
              <a:rPr lang="en-GB" sz="1400">
                <a:solidFill>
                  <a:srgbClr val="D19A66"/>
                </a:solidFill>
                <a:latin typeface="Arial"/>
                <a:ea typeface="Arial"/>
                <a:cs typeface="Arial"/>
                <a:sym typeface="Arial"/>
              </a:rPr>
              <a:t>200</a:t>
            </a:r>
            <a:r>
              <a:rPr lang="en-GB" sz="1400">
                <a:solidFill>
                  <a:srgbClr val="BBBBBB"/>
                </a:solidFill>
                <a:latin typeface="Arial"/>
                <a:ea typeface="Arial"/>
                <a:cs typeface="Arial"/>
                <a:sym typeface="Arial"/>
              </a:rPr>
              <a:t>){</a:t>
            </a:r>
            <a:endParaRPr sz="1100"/>
          </a:p>
          <a:p>
            <a:pPr indent="0" lvl="0" marL="0" marR="0" rtl="0" algn="l">
              <a:spcBef>
                <a:spcPts val="0"/>
              </a:spcBef>
              <a:spcAft>
                <a:spcPts val="0"/>
              </a:spcAft>
              <a:buNone/>
            </a:pPr>
            <a:r>
              <a:rPr lang="en-GB" sz="1400">
                <a:solidFill>
                  <a:srgbClr val="E5C07B"/>
                </a:solidFill>
                <a:latin typeface="Arial"/>
                <a:ea typeface="Arial"/>
                <a:cs typeface="Arial"/>
                <a:sym typeface="Arial"/>
              </a:rPr>
              <a:t>    console</a:t>
            </a:r>
            <a:r>
              <a:rPr lang="en-GB" sz="1400">
                <a:solidFill>
                  <a:srgbClr val="BBBBBB"/>
                </a:solidFill>
                <a:latin typeface="Arial"/>
                <a:ea typeface="Arial"/>
                <a:cs typeface="Arial"/>
                <a:sym typeface="Arial"/>
              </a:rPr>
              <a:t>.</a:t>
            </a:r>
            <a:r>
              <a:rPr lang="en-GB" sz="1400">
                <a:solidFill>
                  <a:srgbClr val="61AFEF"/>
                </a:solidFill>
                <a:latin typeface="Arial"/>
                <a:ea typeface="Arial"/>
                <a:cs typeface="Arial"/>
                <a:sym typeface="Arial"/>
              </a:rPr>
              <a:t>log</a:t>
            </a:r>
            <a:r>
              <a:rPr lang="en-GB" sz="1400">
                <a:solidFill>
                  <a:srgbClr val="BBBBBB"/>
                </a:solidFill>
                <a:latin typeface="Arial"/>
                <a:ea typeface="Arial"/>
                <a:cs typeface="Arial"/>
                <a:sym typeface="Arial"/>
              </a:rPr>
              <a:t>(</a:t>
            </a:r>
            <a:r>
              <a:rPr lang="en-GB" sz="1400">
                <a:solidFill>
                  <a:srgbClr val="D19A66"/>
                </a:solidFill>
                <a:latin typeface="Arial"/>
                <a:ea typeface="Arial"/>
                <a:cs typeface="Arial"/>
                <a:sym typeface="Arial"/>
              </a:rPr>
              <a:t>XHR</a:t>
            </a:r>
            <a:r>
              <a:rPr lang="en-GB" sz="1400">
                <a:solidFill>
                  <a:srgbClr val="BBBBBB"/>
                </a:solidFill>
                <a:latin typeface="Arial"/>
                <a:ea typeface="Arial"/>
                <a:cs typeface="Arial"/>
                <a:sym typeface="Arial"/>
              </a:rPr>
              <a:t>.</a:t>
            </a:r>
            <a:r>
              <a:rPr lang="en-GB" sz="1400">
                <a:solidFill>
                  <a:srgbClr val="E06C75"/>
                </a:solidFill>
                <a:latin typeface="Arial"/>
                <a:ea typeface="Arial"/>
                <a:cs typeface="Arial"/>
                <a:sym typeface="Arial"/>
              </a:rPr>
              <a:t>responseText</a:t>
            </a:r>
            <a:r>
              <a:rPr lang="en-GB" sz="1400">
                <a:solidFill>
                  <a:srgbClr val="BBBBBB"/>
                </a:solidFill>
                <a:latin typeface="Arial"/>
                <a:ea typeface="Arial"/>
                <a:cs typeface="Arial"/>
                <a:sym typeface="Arial"/>
              </a:rPr>
              <a:t>);</a:t>
            </a:r>
            <a:endParaRPr sz="1100"/>
          </a:p>
          <a:p>
            <a:pPr indent="0" lvl="0" marL="0" marR="0" rtl="0" algn="l">
              <a:spcBef>
                <a:spcPts val="0"/>
              </a:spcBef>
              <a:spcAft>
                <a:spcPts val="0"/>
              </a:spcAft>
              <a:buNone/>
            </a:pPr>
            <a:r>
              <a:rPr lang="en-GB" sz="1400">
                <a:solidFill>
                  <a:srgbClr val="BBBBBB"/>
                </a:solidFill>
                <a:latin typeface="Arial"/>
                <a:ea typeface="Arial"/>
                <a:cs typeface="Arial"/>
                <a:sym typeface="Arial"/>
              </a:rPr>
              <a:t>  }</a:t>
            </a:r>
            <a:endParaRPr sz="1100"/>
          </a:p>
          <a:p>
            <a:pPr indent="0" lvl="0" marL="0" marR="0" rtl="0" algn="l">
              <a:spcBef>
                <a:spcPts val="0"/>
              </a:spcBef>
              <a:spcAft>
                <a:spcPts val="0"/>
              </a:spcAft>
              <a:buNone/>
            </a:pPr>
            <a:r>
              <a:rPr lang="en-GB" sz="1400">
                <a:solidFill>
                  <a:srgbClr val="BBBBBB"/>
                </a:solidFill>
                <a:latin typeface="Arial"/>
                <a:ea typeface="Arial"/>
                <a:cs typeface="Arial"/>
                <a:sym typeface="Arial"/>
              </a:rPr>
              <a:t>};</a:t>
            </a:r>
            <a:endParaRPr sz="1100"/>
          </a:p>
          <a:p>
            <a:pPr indent="0" lvl="0" marL="0" marR="0" rtl="0" algn="l">
              <a:spcBef>
                <a:spcPts val="0"/>
              </a:spcBef>
              <a:spcAft>
                <a:spcPts val="0"/>
              </a:spcAft>
              <a:buNone/>
            </a:pPr>
            <a:r>
              <a:rPr lang="en-GB" sz="1400">
                <a:solidFill>
                  <a:srgbClr val="D19A66"/>
                </a:solidFill>
                <a:latin typeface="Arial"/>
                <a:ea typeface="Arial"/>
                <a:cs typeface="Arial"/>
                <a:sym typeface="Arial"/>
              </a:rPr>
              <a:t>XHR</a:t>
            </a:r>
            <a:r>
              <a:rPr lang="en-GB" sz="1400">
                <a:solidFill>
                  <a:srgbClr val="BBBBBB"/>
                </a:solidFill>
                <a:latin typeface="Arial"/>
                <a:ea typeface="Arial"/>
                <a:cs typeface="Arial"/>
                <a:sym typeface="Arial"/>
              </a:rPr>
              <a:t>.</a:t>
            </a:r>
            <a:r>
              <a:rPr lang="en-GB" sz="1400">
                <a:solidFill>
                  <a:srgbClr val="56B6C2"/>
                </a:solidFill>
                <a:latin typeface="Arial"/>
                <a:ea typeface="Arial"/>
                <a:cs typeface="Arial"/>
                <a:sym typeface="Arial"/>
              </a:rPr>
              <a:t>open</a:t>
            </a:r>
            <a:r>
              <a:rPr lang="en-GB" sz="1400">
                <a:solidFill>
                  <a:srgbClr val="BBBBBB"/>
                </a:solidFill>
                <a:latin typeface="Arial"/>
                <a:ea typeface="Arial"/>
                <a:cs typeface="Arial"/>
                <a:sym typeface="Arial"/>
              </a:rPr>
              <a:t>(</a:t>
            </a:r>
            <a:r>
              <a:rPr lang="en-GB" sz="1400">
                <a:solidFill>
                  <a:srgbClr val="98C378"/>
                </a:solidFill>
                <a:latin typeface="Arial"/>
                <a:ea typeface="Arial"/>
                <a:cs typeface="Arial"/>
                <a:sym typeface="Arial"/>
              </a:rPr>
              <a:t>"</a:t>
            </a:r>
            <a:r>
              <a:rPr lang="en-GB" sz="1400">
                <a:solidFill>
                  <a:srgbClr val="98C379"/>
                </a:solidFill>
                <a:latin typeface="Arial"/>
                <a:ea typeface="Arial"/>
                <a:cs typeface="Arial"/>
                <a:sym typeface="Arial"/>
              </a:rPr>
              <a:t>GET</a:t>
            </a:r>
            <a:r>
              <a:rPr lang="en-GB" sz="1400">
                <a:solidFill>
                  <a:srgbClr val="98C378"/>
                </a:solidFill>
                <a:latin typeface="Arial"/>
                <a:ea typeface="Arial"/>
                <a:cs typeface="Arial"/>
                <a:sym typeface="Arial"/>
              </a:rPr>
              <a:t>"</a:t>
            </a:r>
            <a:r>
              <a:rPr lang="en-GB" sz="1400">
                <a:solidFill>
                  <a:srgbClr val="BBBBBB"/>
                </a:solidFill>
                <a:latin typeface="Arial"/>
                <a:ea typeface="Arial"/>
                <a:cs typeface="Arial"/>
                <a:sym typeface="Arial"/>
              </a:rPr>
              <a:t>, </a:t>
            </a:r>
            <a:r>
              <a:rPr lang="en-GB" sz="1400">
                <a:solidFill>
                  <a:srgbClr val="98C378"/>
                </a:solidFill>
                <a:latin typeface="Arial"/>
                <a:ea typeface="Arial"/>
                <a:cs typeface="Arial"/>
                <a:sym typeface="Arial"/>
              </a:rPr>
              <a:t>"</a:t>
            </a:r>
            <a:r>
              <a:rPr lang="en-GB" sz="1400">
                <a:solidFill>
                  <a:srgbClr val="98C379"/>
                </a:solidFill>
                <a:latin typeface="Arial"/>
                <a:ea typeface="Arial"/>
                <a:cs typeface="Arial"/>
                <a:sym typeface="Arial"/>
              </a:rPr>
              <a:t>https://api.github.com/zen</a:t>
            </a:r>
            <a:r>
              <a:rPr lang="en-GB" sz="1400">
                <a:solidFill>
                  <a:srgbClr val="98C378"/>
                </a:solidFill>
                <a:latin typeface="Arial"/>
                <a:ea typeface="Arial"/>
                <a:cs typeface="Arial"/>
                <a:sym typeface="Arial"/>
              </a:rPr>
              <a:t>"</a:t>
            </a:r>
            <a:r>
              <a:rPr lang="en-GB" sz="1400">
                <a:solidFill>
                  <a:srgbClr val="BBBBBB"/>
                </a:solidFill>
                <a:latin typeface="Arial"/>
                <a:ea typeface="Arial"/>
                <a:cs typeface="Arial"/>
                <a:sym typeface="Arial"/>
              </a:rPr>
              <a:t>);</a:t>
            </a:r>
            <a:endParaRPr sz="1100"/>
          </a:p>
          <a:p>
            <a:pPr indent="0" lvl="0" marL="0" marR="0" rtl="0" algn="l">
              <a:spcBef>
                <a:spcPts val="0"/>
              </a:spcBef>
              <a:spcAft>
                <a:spcPts val="0"/>
              </a:spcAft>
              <a:buNone/>
            </a:pPr>
            <a:r>
              <a:rPr lang="en-GB" sz="1400">
                <a:solidFill>
                  <a:srgbClr val="D19A66"/>
                </a:solidFill>
                <a:latin typeface="Arial"/>
                <a:ea typeface="Arial"/>
                <a:cs typeface="Arial"/>
                <a:sym typeface="Arial"/>
              </a:rPr>
              <a:t>XHR</a:t>
            </a:r>
            <a:r>
              <a:rPr lang="en-GB" sz="1400">
                <a:solidFill>
                  <a:srgbClr val="BBBBBB"/>
                </a:solidFill>
                <a:latin typeface="Arial"/>
                <a:ea typeface="Arial"/>
                <a:cs typeface="Arial"/>
                <a:sym typeface="Arial"/>
              </a:rPr>
              <a:t>.</a:t>
            </a:r>
            <a:r>
              <a:rPr lang="en-GB" sz="1400">
                <a:solidFill>
                  <a:srgbClr val="56B6C2"/>
                </a:solidFill>
                <a:latin typeface="Arial"/>
                <a:ea typeface="Arial"/>
                <a:cs typeface="Arial"/>
                <a:sym typeface="Arial"/>
              </a:rPr>
              <a:t>send</a:t>
            </a:r>
            <a:r>
              <a:rPr lang="en-GB" sz="1400">
                <a:solidFill>
                  <a:srgbClr val="BBBBBB"/>
                </a:solidFill>
                <a:latin typeface="Arial"/>
                <a:ea typeface="Arial"/>
                <a:cs typeface="Arial"/>
                <a:sym typeface="Arial"/>
              </a:rPr>
              <a:t>();</a:t>
            </a:r>
            <a:endParaRPr sz="1100"/>
          </a:p>
          <a:p>
            <a:pPr indent="0" lvl="0" marL="0" marR="0" rtl="0" algn="l">
              <a:spcBef>
                <a:spcPts val="0"/>
              </a:spcBef>
              <a:spcAft>
                <a:spcPts val="0"/>
              </a:spcAft>
              <a:buNone/>
            </a:pPr>
            <a:br>
              <a:rPr lang="en-GB" sz="1400">
                <a:solidFill>
                  <a:srgbClr val="BBBBBB"/>
                </a:solidFill>
                <a:latin typeface="Arial"/>
                <a:ea typeface="Arial"/>
                <a:cs typeface="Arial"/>
                <a:sym typeface="Arial"/>
              </a:rPr>
            </a:br>
            <a:br>
              <a:rPr lang="en-GB" sz="1400">
                <a:solidFill>
                  <a:srgbClr val="BBBBBB"/>
                </a:solidFill>
                <a:latin typeface="Arial"/>
                <a:ea typeface="Arial"/>
                <a:cs typeface="Arial"/>
                <a:sym typeface="Arial"/>
              </a:rPr>
            </a:br>
            <a:endParaRPr b="0" sz="1400">
              <a:solidFill>
                <a:srgbClr val="BBBBBB"/>
              </a:solidFill>
              <a:latin typeface="Arial"/>
              <a:ea typeface="Arial"/>
              <a:cs typeface="Arial"/>
              <a:sym typeface="Arial"/>
            </a:endParaRPr>
          </a:p>
        </p:txBody>
      </p:sp>
      <p:sp>
        <p:nvSpPr>
          <p:cNvPr id="723" name="Google Shape;723;p60"/>
          <p:cNvSpPr txBox="1"/>
          <p:nvPr/>
        </p:nvSpPr>
        <p:spPr>
          <a:xfrm>
            <a:off x="371475" y="702007"/>
            <a:ext cx="31755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00B498"/>
                </a:solidFill>
                <a:latin typeface="Calibri"/>
                <a:ea typeface="Calibri"/>
                <a:cs typeface="Calibri"/>
                <a:sym typeface="Calibri"/>
              </a:rPr>
              <a:t>BASIC AJAX REQUEST</a:t>
            </a:r>
            <a:endParaRPr sz="1100"/>
          </a:p>
        </p:txBody>
      </p:sp>
      <p:sp>
        <p:nvSpPr>
          <p:cNvPr id="724" name="Google Shape;724;p6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725" name="Google Shape;725;p6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26" name="Google Shape;726;p60"/>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727" name="Google Shape;727;p6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61"/>
          <p:cNvPicPr preferRelativeResize="0"/>
          <p:nvPr/>
        </p:nvPicPr>
        <p:blipFill rotWithShape="1">
          <a:blip r:embed="rId3">
            <a:alphaModFix/>
          </a:blip>
          <a:srcRect b="0" l="0" r="0" t="0"/>
          <a:stretch/>
        </p:blipFill>
        <p:spPr>
          <a:xfrm>
            <a:off x="628650" y="1214438"/>
            <a:ext cx="7886700" cy="2562225"/>
          </a:xfrm>
          <a:prstGeom prst="rect">
            <a:avLst/>
          </a:prstGeom>
          <a:noFill/>
          <a:ln>
            <a:noFill/>
          </a:ln>
        </p:spPr>
      </p:pic>
      <p:sp>
        <p:nvSpPr>
          <p:cNvPr id="733" name="Google Shape;733;p61"/>
          <p:cNvSpPr/>
          <p:nvPr/>
        </p:nvSpPr>
        <p:spPr>
          <a:xfrm>
            <a:off x="1871663" y="4686814"/>
            <a:ext cx="88869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a:solidFill>
                  <a:schemeClr val="dk1"/>
                </a:solidFill>
                <a:latin typeface="Calibri"/>
                <a:ea typeface="Calibri"/>
                <a:cs typeface="Calibri"/>
                <a:sym typeface="Calibri"/>
              </a:rPr>
              <a:t>Reading Material: </a:t>
            </a:r>
            <a:r>
              <a:rPr lang="en-GB" sz="1400" u="sng">
                <a:solidFill>
                  <a:schemeClr val="hlink"/>
                </a:solidFill>
                <a:latin typeface="Calibri"/>
                <a:ea typeface="Calibri"/>
                <a:cs typeface="Calibri"/>
                <a:sym typeface="Calibri"/>
                <a:hlinkClick r:id="rId4"/>
              </a:rPr>
              <a:t>https://developer.mozilla.org/en-US/docs/Web/API/XMLHttpRequest/readyState</a:t>
            </a:r>
            <a:endParaRPr sz="1400">
              <a:solidFill>
                <a:schemeClr val="dk1"/>
              </a:solidFill>
              <a:latin typeface="Calibri"/>
              <a:ea typeface="Calibri"/>
              <a:cs typeface="Calibri"/>
              <a:sym typeface="Calibri"/>
            </a:endParaRPr>
          </a:p>
        </p:txBody>
      </p:sp>
      <p:sp>
        <p:nvSpPr>
          <p:cNvPr id="734" name="Google Shape;734;p6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735" name="Google Shape;735;p6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36" name="Google Shape;736;p61"/>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737" name="Google Shape;737;p6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742" name="Shape 742"/>
        <p:cNvGrpSpPr/>
        <p:nvPr/>
      </p:nvGrpSpPr>
      <p:grpSpPr>
        <a:xfrm>
          <a:off x="0" y="0"/>
          <a:ext cx="0" cy="0"/>
          <a:chOff x="0" y="0"/>
          <a:chExt cx="0" cy="0"/>
        </a:xfrm>
      </p:grpSpPr>
      <p:sp>
        <p:nvSpPr>
          <p:cNvPr id="743" name="Google Shape;743;p62"/>
          <p:cNvSpPr txBox="1"/>
          <p:nvPr/>
        </p:nvSpPr>
        <p:spPr>
          <a:xfrm>
            <a:off x="371475" y="702007"/>
            <a:ext cx="32814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FB6F7A"/>
                </a:solidFill>
                <a:latin typeface="Calibri"/>
                <a:ea typeface="Calibri"/>
                <a:cs typeface="Calibri"/>
                <a:sym typeface="Calibri"/>
              </a:rPr>
              <a:t>PROBLEMS WITH XHR</a:t>
            </a:r>
            <a:endParaRPr sz="1100"/>
          </a:p>
        </p:txBody>
      </p:sp>
      <p:sp>
        <p:nvSpPr>
          <p:cNvPr id="744" name="Google Shape;744;p62"/>
          <p:cNvSpPr txBox="1"/>
          <p:nvPr/>
        </p:nvSpPr>
        <p:spPr>
          <a:xfrm>
            <a:off x="371475" y="1314450"/>
            <a:ext cx="6172200" cy="1546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lt1"/>
                </a:solidFill>
                <a:latin typeface="Calibri"/>
                <a:ea typeface="Calibri"/>
                <a:cs typeface="Calibri"/>
                <a:sym typeface="Calibri"/>
              </a:rPr>
              <a:t>Ugly, bulky syntax</a:t>
            </a:r>
            <a:endParaRPr sz="1100"/>
          </a:p>
          <a:p>
            <a:pPr indent="0" lvl="0" marL="0" marR="0" rtl="0" algn="l">
              <a:spcBef>
                <a:spcPts val="0"/>
              </a:spcBef>
              <a:spcAft>
                <a:spcPts val="0"/>
              </a:spcAft>
              <a:buNone/>
            </a:pPr>
            <a:r>
              <a:rPr lang="en-GB" sz="2400">
                <a:solidFill>
                  <a:schemeClr val="lt1"/>
                </a:solidFill>
                <a:latin typeface="Calibri"/>
                <a:ea typeface="Calibri"/>
                <a:cs typeface="Calibri"/>
                <a:sym typeface="Calibri"/>
              </a:rPr>
              <a:t>Very old method</a:t>
            </a:r>
            <a:endParaRPr sz="1100"/>
          </a:p>
          <a:p>
            <a:pPr indent="0" lvl="0" marL="0" marR="0" rtl="0" algn="l">
              <a:spcBef>
                <a:spcPts val="0"/>
              </a:spcBef>
              <a:spcAft>
                <a:spcPts val="0"/>
              </a:spcAft>
              <a:buNone/>
            </a:pPr>
            <a:r>
              <a:rPr lang="en-GB" sz="2400">
                <a:solidFill>
                  <a:schemeClr val="lt1"/>
                </a:solidFill>
                <a:latin typeface="Calibri"/>
                <a:ea typeface="Calibri"/>
                <a:cs typeface="Calibri"/>
                <a:sym typeface="Calibri"/>
              </a:rPr>
              <a:t>No streaming allowed. Issue when large amounts of data comes in </a:t>
            </a:r>
            <a:endParaRPr sz="1100"/>
          </a:p>
        </p:txBody>
      </p:sp>
      <p:sp>
        <p:nvSpPr>
          <p:cNvPr id="745" name="Google Shape;745;p6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746" name="Google Shape;746;p6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47" name="Google Shape;747;p62"/>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751" name="Shape 751"/>
        <p:cNvGrpSpPr/>
        <p:nvPr/>
      </p:nvGrpSpPr>
      <p:grpSpPr>
        <a:xfrm>
          <a:off x="0" y="0"/>
          <a:ext cx="0" cy="0"/>
          <a:chOff x="0" y="0"/>
          <a:chExt cx="0" cy="0"/>
        </a:xfrm>
      </p:grpSpPr>
      <p:pic>
        <p:nvPicPr>
          <p:cNvPr id="752" name="Google Shape;752;p63"/>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753" name="Google Shape;753;p63"/>
          <p:cNvSpPr txBox="1"/>
          <p:nvPr/>
        </p:nvSpPr>
        <p:spPr>
          <a:xfrm>
            <a:off x="2661049" y="2266725"/>
            <a:ext cx="3486000" cy="890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API</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b="1" lang="en-GB" sz="1300">
                <a:solidFill>
                  <a:schemeClr val="lt1"/>
                </a:solidFill>
                <a:latin typeface="Montserrat"/>
                <a:ea typeface="Montserrat"/>
                <a:cs typeface="Montserrat"/>
                <a:sym typeface="Montserrat"/>
              </a:rPr>
              <a:t>Connecting with others</a:t>
            </a:r>
            <a:endParaRPr b="1" sz="13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b="1" lang="en-GB" sz="1300">
                <a:solidFill>
                  <a:schemeClr val="lt1"/>
                </a:solidFill>
                <a:latin typeface="Montserrat"/>
                <a:ea typeface="Montserrat"/>
                <a:cs typeface="Montserrat"/>
                <a:sym typeface="Montserrat"/>
              </a:rPr>
              <a:t>Application Interface Programming</a:t>
            </a:r>
            <a:endParaRPr b="1" sz="1300">
              <a:solidFill>
                <a:schemeClr val="lt1"/>
              </a:solidFill>
              <a:latin typeface="Montserrat"/>
              <a:ea typeface="Montserrat"/>
              <a:cs typeface="Montserrat"/>
              <a:sym typeface="Montserrat"/>
            </a:endParaRPr>
          </a:p>
        </p:txBody>
      </p:sp>
      <p:pic>
        <p:nvPicPr>
          <p:cNvPr id="754" name="Google Shape;754;p63"/>
          <p:cNvPicPr preferRelativeResize="0"/>
          <p:nvPr/>
        </p:nvPicPr>
        <p:blipFill rotWithShape="1">
          <a:blip r:embed="rId4">
            <a:alphaModFix/>
          </a:blip>
          <a:srcRect b="0" l="0" r="0" t="0"/>
          <a:stretch/>
        </p:blipFill>
        <p:spPr>
          <a:xfrm>
            <a:off x="3148600" y="2092038"/>
            <a:ext cx="210933" cy="210933"/>
          </a:xfrm>
          <a:prstGeom prst="rect">
            <a:avLst/>
          </a:prstGeom>
          <a:noFill/>
          <a:ln>
            <a:noFill/>
          </a:ln>
        </p:spPr>
      </p:pic>
      <p:sp>
        <p:nvSpPr>
          <p:cNvPr id="755" name="Google Shape;755;p6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56" name="Google Shape;756;p63"/>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757" name="Google Shape;757;p6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A server can be…</a:t>
            </a:r>
            <a:endParaRPr>
              <a:latin typeface="Calibri"/>
              <a:ea typeface="Calibri"/>
              <a:cs typeface="Calibri"/>
              <a:sym typeface="Calibri"/>
            </a:endParaRPr>
          </a:p>
          <a:p>
            <a:pPr indent="-342900" lvl="0" marL="457200" rtl="0" algn="l">
              <a:spcBef>
                <a:spcPts val="1200"/>
              </a:spcBef>
              <a:spcAft>
                <a:spcPts val="0"/>
              </a:spcAft>
              <a:buSzPts val="1800"/>
              <a:buFont typeface="Calibri"/>
              <a:buChar char="●"/>
            </a:pPr>
            <a:r>
              <a:rPr lang="en-GB">
                <a:latin typeface="Calibri"/>
                <a:ea typeface="Calibri"/>
                <a:cs typeface="Calibri"/>
                <a:sym typeface="Calibri"/>
              </a:rPr>
              <a:t>A machine that is specially built to host a website, with plenty of RAM, high-speed HDD and etc.</a:t>
            </a:r>
            <a:endParaRPr>
              <a:latin typeface="Calibri"/>
              <a:ea typeface="Calibri"/>
              <a:cs typeface="Calibri"/>
              <a:sym typeface="Calibri"/>
            </a:endParaRPr>
          </a:p>
          <a:p>
            <a:pPr indent="-342900" lvl="0" marL="457200" rtl="0" algn="l">
              <a:spcBef>
                <a:spcPts val="0"/>
              </a:spcBef>
              <a:spcAft>
                <a:spcPts val="0"/>
              </a:spcAft>
              <a:buSzPts val="1800"/>
              <a:buFont typeface="Calibri"/>
              <a:buChar char="●"/>
            </a:pPr>
            <a:r>
              <a:rPr lang="en-GB">
                <a:latin typeface="Calibri"/>
                <a:ea typeface="Calibri"/>
                <a:cs typeface="Calibri"/>
                <a:sym typeface="Calibri"/>
              </a:rPr>
              <a:t>A software that allows other clients to connect</a:t>
            </a:r>
            <a:endParaRPr>
              <a:latin typeface="Calibri"/>
              <a:ea typeface="Calibri"/>
              <a:cs typeface="Calibri"/>
              <a:sym typeface="Calibri"/>
            </a:endParaRPr>
          </a:p>
        </p:txBody>
      </p:sp>
      <p:sp>
        <p:nvSpPr>
          <p:cNvPr id="138" name="Google Shape;138;p19"/>
          <p:cNvSpPr txBox="1"/>
          <p:nvPr/>
        </p:nvSpPr>
        <p:spPr>
          <a:xfrm>
            <a:off x="2086500" y="405800"/>
            <a:ext cx="49710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What is a Server</a:t>
            </a:r>
            <a:endParaRPr sz="800">
              <a:solidFill>
                <a:srgbClr val="3B41C9"/>
              </a:solidFill>
            </a:endParaRPr>
          </a:p>
        </p:txBody>
      </p:sp>
      <p:sp>
        <p:nvSpPr>
          <p:cNvPr id="139" name="Google Shape;139;p1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40" name="Google Shape;140;p19"/>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41" name="Google Shape;141;p1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pic>
        <p:nvPicPr>
          <p:cNvPr id="762" name="Google Shape;762;p6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63" name="Google Shape;763;p64"/>
          <p:cNvSpPr txBox="1"/>
          <p:nvPr/>
        </p:nvSpPr>
        <p:spPr>
          <a:xfrm>
            <a:off x="228600" y="2179335"/>
            <a:ext cx="2127000" cy="8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chemeClr val="lt1"/>
                </a:solidFill>
                <a:latin typeface="Calibri"/>
                <a:ea typeface="Calibri"/>
                <a:cs typeface="Calibri"/>
                <a:sym typeface="Calibri"/>
              </a:rPr>
              <a:t>#THEWAITER</a:t>
            </a:r>
            <a:endParaRPr sz="1100"/>
          </a:p>
          <a:p>
            <a:pPr indent="0" lvl="0" marL="0" marR="0" rtl="0" algn="l">
              <a:spcBef>
                <a:spcPts val="0"/>
              </a:spcBef>
              <a:spcAft>
                <a:spcPts val="0"/>
              </a:spcAft>
              <a:buNone/>
            </a:pPr>
            <a:r>
              <a:rPr lang="en-GB" sz="2100">
                <a:solidFill>
                  <a:schemeClr val="lt1"/>
                </a:solidFill>
                <a:latin typeface="Calibri"/>
                <a:ea typeface="Calibri"/>
                <a:cs typeface="Calibri"/>
                <a:sym typeface="Calibri"/>
              </a:rPr>
              <a:t>What does he do?</a:t>
            </a:r>
            <a:endParaRPr sz="1100"/>
          </a:p>
        </p:txBody>
      </p:sp>
      <p:sp>
        <p:nvSpPr>
          <p:cNvPr id="764" name="Google Shape;764;p6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765" name="Google Shape;765;p6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66" name="Google Shape;766;p64"/>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767" name="Google Shape;767;p6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pic>
        <p:nvPicPr>
          <p:cNvPr descr="Want to learn how to build your first API in less than 10 mins? Click here to get started: &#10;https://developer.mulesoft.com/tutorials-and-howtos/getting-started/hello-mule&#10;&#10;Checkout the MuleSoft Platform here: https://www.mulesoft.com/platform/api&#10;&#10;The textbook definition goes something like this:&#10; &#10;“An application programming interface (API) is a set of routines, protocols, and tools for building software applications. An API expresses a software component in terms of its operations, inputs, outputs, and underlying types. An API defines functionalities that are independent of their respective implementations, which allows definitions and implementations to vary without compromising each other. A good API makes it easier to develop a program by providing all the building blocks. &#10;&#10;APIs often come in the form of a library that includes specifications for routines, data structures, object classes, and variables. In other cases, notably SOAP and REST services, an API is simply a specification of remote calls exposed to the API consumers.&#10;&#10;An API specification can take many forms, including an International Standard, such as POSIX, vendor documentation, such as the Microsoft Windows API, or the libraries of a programming language, e.g., the Standard Template Library in C++ or the Java APIs.&#10;&#10;An API differs from an application binary interface (ABI) in that an API is source code-based while an ABI is a binary interface. For instance POSIX is an API, while the Linux Standard Base provides an ABI”.&#10;&#10;To speak plainly, an API is the messenger that runs and delivers your request to the provider you’re requesting it from, and then delivers the response back to you. &#10; &#10;To give you a familiar example, think of an API as a waiter in a restaurant.&#10; &#10;Imagine you’re sitting at the table with a menu of choices to order from, and the kitchen is the provider who will fulfill your order.&#10; &#10;What’s missing is the critical link to communicate your order to the kitchen and deliver your food back to your table. &#10;&#10;That’s where the waiter (or API) comes in. ”AHEM”&#10;&#10;The waiter takes your order, delivers it to the kitchen, and then delivers the food (or response) back to you. (Hopefully without letting your order crash if designed correctly)&#10;&#10;  &#10;Now that we’ve whetted your appetite, let’s apply this to a real API example. In keeping with our theme, let’s book a flight to a culinary capital – Paris.&#10;  &#10;&#10;You’re probably familiar with the process of searching for airline flights online. Just like at a restaurant, you have a menu of options to choose from ( a dropdown menu in this case). You choose a departure city and date, a return city and date, cabin class, and other variables (like meal or seating, baggage or pet requests)&#10; &#10;In order to book your flight, you interact with the airline’s website to access the airline’s database to see if any seats are available on those dates, and what the cost might be based on certain variables.&#10;&#10;&#10;But, what if you are not using the airline’s website, which has direct access to the information? What if you are using online travel service that aggregates information from many different airlines? Just like a human interacts with the airline’s website to get that information, an application interacts with the airline’s API.&#10;&#10;&#10;The API is the interface that, like your helpful waiter, runs and and delivers the data from that online travel service to the airline’s systems over the Internet. &#10;&#10;It also then takes the airline’s response to your request and delivers right back to the online travel service .&#10;&#10;And through each step of the process it facilitates that interaction between the travel service and the airline’s systems - from seat selection to payment and booking. &#10;&#10;So now you can see that it’s APIs that make it possible for us all to use travel sites. They interface with with airlines’ APIs to gather information in order to present options back to us &#10;&#10;The same goes for all interactions between applications, data and devices - they all have API’s that allow computers to operate them, and that's what ultimately creates connectivity.&#10;&#10;API’s provide a standard way of accessing any application, data or device whether it is shopping from your phone, or accessing cloud applications at work.&#10;&#10;So, whenever you think of an API, just think of it as your waiter running back and forth between applications, databases and devices to deliver data and create the connectivity that puts the world at our fingertips. And whenever you think of creating an API, think MuleSoft." id="772" name="Google Shape;772;p65" title="What is an API?">
            <a:hlinkClick r:id="rId3"/>
          </p:cNvPr>
          <p:cNvPicPr preferRelativeResize="0"/>
          <p:nvPr/>
        </p:nvPicPr>
        <p:blipFill>
          <a:blip r:embed="rId4">
            <a:alphaModFix/>
          </a:blip>
          <a:stretch>
            <a:fillRect/>
          </a:stretch>
        </p:blipFill>
        <p:spPr>
          <a:xfrm>
            <a:off x="1368150" y="-12"/>
            <a:ext cx="6279575" cy="4709675"/>
          </a:xfrm>
          <a:prstGeom prst="rect">
            <a:avLst/>
          </a:prstGeom>
          <a:noFill/>
          <a:ln>
            <a:noFill/>
          </a:ln>
        </p:spPr>
      </p:pic>
      <p:sp>
        <p:nvSpPr>
          <p:cNvPr id="773" name="Google Shape;773;p65"/>
          <p:cNvSpPr txBox="1"/>
          <p:nvPr/>
        </p:nvSpPr>
        <p:spPr>
          <a:xfrm>
            <a:off x="3657600" y="4644725"/>
            <a:ext cx="5486400" cy="339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100"/>
              <a:t>Mulesoft: What is an API</a:t>
            </a:r>
            <a:endParaRPr sz="1100"/>
          </a:p>
          <a:p>
            <a:pPr indent="0" lvl="0" marL="0" rtl="0" algn="r">
              <a:spcBef>
                <a:spcPts val="0"/>
              </a:spcBef>
              <a:spcAft>
                <a:spcPts val="0"/>
              </a:spcAft>
              <a:buNone/>
            </a:pPr>
            <a:r>
              <a:rPr lang="en-GB" sz="900" u="sng">
                <a:solidFill>
                  <a:schemeClr val="hlink"/>
                </a:solidFill>
                <a:hlinkClick r:id="rId5"/>
              </a:rPr>
              <a:t>https://www.youtube.com/watch?v=s7wmiS2mSXY</a:t>
            </a:r>
            <a:endParaRPr sz="900"/>
          </a:p>
        </p:txBody>
      </p:sp>
      <p:sp>
        <p:nvSpPr>
          <p:cNvPr id="774" name="Google Shape;774;p6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775" name="Google Shape;775;p6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76" name="Google Shape;776;p65"/>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
        <p:nvSpPr>
          <p:cNvPr id="777" name="Google Shape;777;p6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2"/>
                                        </p:tgtEl>
                                        <p:attrNameLst>
                                          <p:attrName>style.visibility</p:attrName>
                                        </p:attrNameLst>
                                      </p:cBhvr>
                                      <p:to>
                                        <p:strVal val="visible"/>
                                      </p:to>
                                    </p:set>
                                    <p:animEffect filter="fade" transition="in">
                                      <p:cBhvr>
                                        <p:cTn dur="1000"/>
                                        <p:tgtEl>
                                          <p:spTgt spid="7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7F7F7"/>
        </a:solidFill>
      </p:bgPr>
    </p:bg>
    <p:spTree>
      <p:nvGrpSpPr>
        <p:cNvPr id="781" name="Shape 781"/>
        <p:cNvGrpSpPr/>
        <p:nvPr/>
      </p:nvGrpSpPr>
      <p:grpSpPr>
        <a:xfrm>
          <a:off x="0" y="0"/>
          <a:ext cx="0" cy="0"/>
          <a:chOff x="0" y="0"/>
          <a:chExt cx="0" cy="0"/>
        </a:xfrm>
      </p:grpSpPr>
      <p:pic>
        <p:nvPicPr>
          <p:cNvPr id="782" name="Google Shape;782;p66"/>
          <p:cNvPicPr preferRelativeResize="0"/>
          <p:nvPr/>
        </p:nvPicPr>
        <p:blipFill rotWithShape="1">
          <a:blip r:embed="rId3">
            <a:alphaModFix/>
          </a:blip>
          <a:srcRect b="0" l="0" r="0" t="0"/>
          <a:stretch/>
        </p:blipFill>
        <p:spPr>
          <a:xfrm>
            <a:off x="-227482" y="1111903"/>
            <a:ext cx="5999632" cy="2812327"/>
          </a:xfrm>
          <a:prstGeom prst="rect">
            <a:avLst/>
          </a:prstGeom>
          <a:solidFill>
            <a:srgbClr val="F7F7F7"/>
          </a:solidFill>
          <a:ln>
            <a:noFill/>
          </a:ln>
        </p:spPr>
      </p:pic>
      <p:sp>
        <p:nvSpPr>
          <p:cNvPr id="783" name="Google Shape;783;p66"/>
          <p:cNvSpPr/>
          <p:nvPr/>
        </p:nvSpPr>
        <p:spPr>
          <a:xfrm>
            <a:off x="4976300" y="4386470"/>
            <a:ext cx="4073100" cy="5700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1400">
                <a:solidFill>
                  <a:schemeClr val="dk1"/>
                </a:solidFill>
                <a:latin typeface="Calibri"/>
                <a:ea typeface="Calibri"/>
                <a:cs typeface="Calibri"/>
                <a:sym typeface="Calibri"/>
              </a:rPr>
              <a:t>Source: </a:t>
            </a:r>
            <a:r>
              <a:rPr lang="en-GB" sz="1400" u="sng">
                <a:solidFill>
                  <a:schemeClr val="hlink"/>
                </a:solidFill>
                <a:latin typeface="Calibri"/>
                <a:ea typeface="Calibri"/>
                <a:cs typeface="Calibri"/>
                <a:sym typeface="Calibri"/>
                <a:hlinkClick r:id="rId4"/>
              </a:rPr>
              <a:t>http://sproutsocial.com/insights/what-is-an-api/</a:t>
            </a:r>
            <a:endParaRPr sz="1100"/>
          </a:p>
        </p:txBody>
      </p:sp>
      <p:sp>
        <p:nvSpPr>
          <p:cNvPr id="784" name="Google Shape;784;p66"/>
          <p:cNvSpPr txBox="1"/>
          <p:nvPr/>
        </p:nvSpPr>
        <p:spPr>
          <a:xfrm>
            <a:off x="5772150" y="1891588"/>
            <a:ext cx="3201000" cy="1315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700">
                <a:solidFill>
                  <a:schemeClr val="dk1"/>
                </a:solidFill>
                <a:latin typeface="Calibri"/>
                <a:ea typeface="Calibri"/>
                <a:cs typeface="Calibri"/>
                <a:sym typeface="Calibri"/>
              </a:rPr>
              <a:t>Take a request</a:t>
            </a:r>
            <a:endParaRPr sz="1100"/>
          </a:p>
          <a:p>
            <a:pPr indent="0" lvl="0" marL="0" marR="0" rtl="0" algn="l">
              <a:spcBef>
                <a:spcPts val="0"/>
              </a:spcBef>
              <a:spcAft>
                <a:spcPts val="0"/>
              </a:spcAft>
              <a:buNone/>
            </a:pPr>
            <a:r>
              <a:rPr lang="en-GB" sz="2700">
                <a:solidFill>
                  <a:schemeClr val="dk1"/>
                </a:solidFill>
                <a:latin typeface="Calibri"/>
                <a:ea typeface="Calibri"/>
                <a:cs typeface="Calibri"/>
                <a:sym typeface="Calibri"/>
              </a:rPr>
              <a:t>Deliver it</a:t>
            </a:r>
            <a:endParaRPr sz="1100"/>
          </a:p>
          <a:p>
            <a:pPr indent="0" lvl="0" marL="0" marR="0" rtl="0" algn="l">
              <a:spcBef>
                <a:spcPts val="0"/>
              </a:spcBef>
              <a:spcAft>
                <a:spcPts val="0"/>
              </a:spcAft>
              <a:buNone/>
            </a:pPr>
            <a:r>
              <a:rPr lang="en-GB" sz="2700">
                <a:solidFill>
                  <a:schemeClr val="dk1"/>
                </a:solidFill>
                <a:latin typeface="Calibri"/>
                <a:ea typeface="Calibri"/>
                <a:cs typeface="Calibri"/>
                <a:sym typeface="Calibri"/>
              </a:rPr>
              <a:t>Bring back a response</a:t>
            </a:r>
            <a:endParaRPr sz="1100"/>
          </a:p>
        </p:txBody>
      </p:sp>
      <p:sp>
        <p:nvSpPr>
          <p:cNvPr id="785" name="Google Shape;785;p6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786" name="Google Shape;786;p6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pic>
        <p:nvPicPr>
          <p:cNvPr descr="This video introduces the viewer to some API concepts by making example calls to Facebook's Graph API, Google Maps' API, Instagram's Media Search API, and Twitter's Status Update API.&#10;&#10;/********** VIDEO LINKS **********/&#10;&#10;Youtube's Facebook Page via the Facebook Graph API&#10;http://graph.facebook.com/youtube&#10;&#10;Same thing, this time with filters&#10;https://graph.facebook.com/youtube?fields=id,name,likes&#10;&#10;Google Maps Geocode API call for the city of Chicago&#10;http://maps.googleapis.com/maps/api/geocode/json?address=Chicago&#10;&#10;Apigee Instagram API console&#10;https://apigee.com/console/instagram&#10;&#10;HTTP Request Methods&#10;http://en.wikipedia.org/wiki/Hypertext_Transfer_Protocol#Request_methods&#10;&#10;Postman Chrome Extension&#10;https://chrome.google.com/webstore/detail/postman-rest-client/fdmmgilgnpjigdojojpjoooidkmcomcm?hl=en&#10;&#10;Twitter's Status Update documentation.&#10;https://dev.twitter.com/docs/api/1.1/post/statuses/update" id="787" name="Google Shape;787;p66" title="REST API concepts and examples">
            <a:hlinkClick r:id="rId5"/>
          </p:cNvPr>
          <p:cNvPicPr preferRelativeResize="0"/>
          <p:nvPr/>
        </p:nvPicPr>
        <p:blipFill>
          <a:blip r:embed="rId6">
            <a:alphaModFix/>
          </a:blip>
          <a:stretch>
            <a:fillRect/>
          </a:stretch>
        </p:blipFill>
        <p:spPr>
          <a:xfrm>
            <a:off x="335250" y="3144925"/>
            <a:ext cx="2664750" cy="1998575"/>
          </a:xfrm>
          <a:prstGeom prst="rect">
            <a:avLst/>
          </a:prstGeom>
          <a:noFill/>
          <a:ln>
            <a:noFill/>
          </a:ln>
        </p:spPr>
      </p:pic>
      <p:sp>
        <p:nvSpPr>
          <p:cNvPr id="788" name="Google Shape;788;p6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789" name="Google Shape;789;p66"/>
          <p:cNvPicPr preferRelativeResize="0"/>
          <p:nvPr/>
        </p:nvPicPr>
        <p:blipFill rotWithShape="1">
          <a:blip r:embed="rId7">
            <a:alphaModFix/>
          </a:blip>
          <a:srcRect b="0" l="0" r="0" t="0"/>
          <a:stretch/>
        </p:blipFill>
        <p:spPr>
          <a:xfrm>
            <a:off x="8437943" y="4949162"/>
            <a:ext cx="522377" cy="160222"/>
          </a:xfrm>
          <a:prstGeom prst="rect">
            <a:avLst/>
          </a:prstGeom>
          <a:noFill/>
          <a:ln>
            <a:noFill/>
          </a:ln>
        </p:spPr>
      </p:pic>
      <p:sp>
        <p:nvSpPr>
          <p:cNvPr id="790" name="Google Shape;790;p6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DB65"/>
        </a:solidFill>
      </p:bgPr>
    </p:bg>
    <p:spTree>
      <p:nvGrpSpPr>
        <p:cNvPr id="795" name="Shape 795"/>
        <p:cNvGrpSpPr/>
        <p:nvPr/>
      </p:nvGrpSpPr>
      <p:grpSpPr>
        <a:xfrm>
          <a:off x="0" y="0"/>
          <a:ext cx="0" cy="0"/>
          <a:chOff x="0" y="0"/>
          <a:chExt cx="0" cy="0"/>
        </a:xfrm>
      </p:grpSpPr>
      <p:pic>
        <p:nvPicPr>
          <p:cNvPr id="796" name="Google Shape;796;p67"/>
          <p:cNvPicPr preferRelativeResize="0"/>
          <p:nvPr/>
        </p:nvPicPr>
        <p:blipFill rotWithShape="1">
          <a:blip r:embed="rId3">
            <a:alphaModFix/>
          </a:blip>
          <a:srcRect b="0" l="0" r="0" t="0"/>
          <a:stretch/>
        </p:blipFill>
        <p:spPr>
          <a:xfrm>
            <a:off x="363678" y="244428"/>
            <a:ext cx="3500259" cy="2667580"/>
          </a:xfrm>
          <a:prstGeom prst="rect">
            <a:avLst/>
          </a:prstGeom>
          <a:noFill/>
          <a:ln>
            <a:noFill/>
          </a:ln>
        </p:spPr>
      </p:pic>
      <p:sp>
        <p:nvSpPr>
          <p:cNvPr id="797" name="Google Shape;797;p67"/>
          <p:cNvSpPr txBox="1"/>
          <p:nvPr/>
        </p:nvSpPr>
        <p:spPr>
          <a:xfrm>
            <a:off x="438150" y="3161933"/>
            <a:ext cx="3638400" cy="1292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rgbClr val="242424"/>
                </a:solidFill>
                <a:latin typeface="Calibri"/>
                <a:ea typeface="Calibri"/>
                <a:cs typeface="Calibri"/>
                <a:sym typeface="Calibri"/>
              </a:rPr>
              <a:t>Web Developers</a:t>
            </a:r>
            <a:endParaRPr sz="1100"/>
          </a:p>
          <a:p>
            <a:pPr indent="0" lvl="0" marL="0" marR="0" rtl="0" algn="l">
              <a:spcBef>
                <a:spcPts val="0"/>
              </a:spcBef>
              <a:spcAft>
                <a:spcPts val="0"/>
              </a:spcAft>
              <a:buNone/>
            </a:pPr>
            <a:r>
              <a:rPr b="1" lang="en-GB" sz="1500">
                <a:solidFill>
                  <a:srgbClr val="242424"/>
                </a:solidFill>
                <a:latin typeface="Calibri"/>
                <a:ea typeface="Calibri"/>
                <a:cs typeface="Calibri"/>
                <a:sym typeface="Calibri"/>
              </a:rPr>
              <a:t>Additional </a:t>
            </a:r>
            <a:r>
              <a:rPr lang="en-GB" sz="1500">
                <a:solidFill>
                  <a:srgbClr val="242424"/>
                </a:solidFill>
                <a:latin typeface="Calibri"/>
                <a:ea typeface="Calibri"/>
                <a:cs typeface="Calibri"/>
                <a:sym typeface="Calibri"/>
              </a:rPr>
              <a:t>functionality and features to be integrated into the websites</a:t>
            </a:r>
            <a:endParaRPr sz="1100"/>
          </a:p>
          <a:p>
            <a:pPr indent="0" lvl="0" marL="0" marR="0" rtl="0" algn="l">
              <a:spcBef>
                <a:spcPts val="0"/>
              </a:spcBef>
              <a:spcAft>
                <a:spcPts val="0"/>
              </a:spcAft>
              <a:buNone/>
            </a:pPr>
            <a:r>
              <a:rPr b="1" lang="en-GB" sz="1400">
                <a:solidFill>
                  <a:schemeClr val="dk1"/>
                </a:solidFill>
                <a:latin typeface="Calibri"/>
                <a:ea typeface="Calibri"/>
                <a:cs typeface="Calibri"/>
                <a:sym typeface="Calibri"/>
              </a:rPr>
              <a:t>Customisation, Flexibility, Mashups</a:t>
            </a:r>
            <a:endParaRPr sz="1100"/>
          </a:p>
          <a:p>
            <a:pPr indent="0" lvl="0" marL="0" marR="0" rtl="0" algn="l">
              <a:spcBef>
                <a:spcPts val="0"/>
              </a:spcBef>
              <a:spcAft>
                <a:spcPts val="0"/>
              </a:spcAft>
              <a:buNone/>
            </a:pPr>
            <a:r>
              <a:rPr lang="en-GB" sz="1500">
                <a:solidFill>
                  <a:srgbClr val="242424"/>
                </a:solidFill>
                <a:latin typeface="Calibri"/>
                <a:ea typeface="Calibri"/>
                <a:cs typeface="Calibri"/>
                <a:sym typeface="Calibri"/>
              </a:rPr>
              <a:t>Quicker, Faster (less complexity)</a:t>
            </a:r>
            <a:endParaRPr sz="1500">
              <a:solidFill>
                <a:srgbClr val="242424"/>
              </a:solidFill>
              <a:latin typeface="Calibri"/>
              <a:ea typeface="Calibri"/>
              <a:cs typeface="Calibri"/>
              <a:sym typeface="Calibri"/>
            </a:endParaRPr>
          </a:p>
        </p:txBody>
      </p:sp>
      <p:sp>
        <p:nvSpPr>
          <p:cNvPr id="798" name="Google Shape;798;p67"/>
          <p:cNvSpPr/>
          <p:nvPr/>
        </p:nvSpPr>
        <p:spPr>
          <a:xfrm>
            <a:off x="4480895" y="2973675"/>
            <a:ext cx="5143500" cy="2226000"/>
          </a:xfrm>
          <a:prstGeom prst="rect">
            <a:avLst/>
          </a:prstGeom>
          <a:solidFill>
            <a:schemeClr val="lt1">
              <a:alpha val="8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799" name="Google Shape;799;p67"/>
          <p:cNvSpPr txBox="1"/>
          <p:nvPr/>
        </p:nvSpPr>
        <p:spPr>
          <a:xfrm>
            <a:off x="5187397" y="3161933"/>
            <a:ext cx="3276600" cy="108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100">
                <a:solidFill>
                  <a:srgbClr val="242424"/>
                </a:solidFill>
                <a:latin typeface="Calibri"/>
                <a:ea typeface="Calibri"/>
                <a:cs typeface="Calibri"/>
                <a:sym typeface="Calibri"/>
              </a:rPr>
              <a:t>End Users</a:t>
            </a:r>
            <a:endParaRPr sz="1100"/>
          </a:p>
          <a:p>
            <a:pPr indent="0" lvl="0" marL="0" marR="0" rtl="0" algn="l">
              <a:spcBef>
                <a:spcPts val="0"/>
              </a:spcBef>
              <a:spcAft>
                <a:spcPts val="0"/>
              </a:spcAft>
              <a:buNone/>
            </a:pPr>
            <a:r>
              <a:rPr lang="en-GB" sz="1500">
                <a:solidFill>
                  <a:srgbClr val="242424"/>
                </a:solidFill>
                <a:latin typeface="Calibri"/>
                <a:ea typeface="Calibri"/>
                <a:cs typeface="Calibri"/>
                <a:sym typeface="Calibri"/>
              </a:rPr>
              <a:t>A good Web API can help increase the usefulness of a website and make the site interactive and more enjoyable..</a:t>
            </a:r>
            <a:endParaRPr sz="1100"/>
          </a:p>
        </p:txBody>
      </p:sp>
      <p:sp>
        <p:nvSpPr>
          <p:cNvPr id="800" name="Google Shape;800;p6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801" name="Google Shape;801;p6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02" name="Google Shape;802;p67"/>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803" name="Google Shape;803;p6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500"/>
                                        <p:tgtEl>
                                          <p:spTgt spid="7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F3F3F"/>
        </a:solidFill>
      </p:bgPr>
    </p:bg>
    <p:spTree>
      <p:nvGrpSpPr>
        <p:cNvPr id="808" name="Shape 808"/>
        <p:cNvGrpSpPr/>
        <p:nvPr/>
      </p:nvGrpSpPr>
      <p:grpSpPr>
        <a:xfrm>
          <a:off x="0" y="0"/>
          <a:ext cx="0" cy="0"/>
          <a:chOff x="0" y="0"/>
          <a:chExt cx="0" cy="0"/>
        </a:xfrm>
      </p:grpSpPr>
      <p:sp>
        <p:nvSpPr>
          <p:cNvPr id="809" name="Google Shape;809;p68"/>
          <p:cNvSpPr txBox="1"/>
          <p:nvPr>
            <p:ph type="title"/>
          </p:nvPr>
        </p:nvSpPr>
        <p:spPr>
          <a:xfrm>
            <a:off x="4328160" y="1207227"/>
            <a:ext cx="5288100" cy="2145600"/>
          </a:xfrm>
          <a:prstGeom prst="rect">
            <a:avLst/>
          </a:prstGeom>
          <a:noFill/>
          <a:ln>
            <a:noFill/>
          </a:ln>
        </p:spPr>
        <p:txBody>
          <a:bodyPr anchorCtr="0" anchor="ctr" bIns="669725" lIns="669725" spcFirstLastPara="1" rIns="669725" wrap="square" tIns="669725">
            <a:normAutofit fontScale="90000"/>
          </a:bodyPr>
          <a:lstStyle/>
          <a:p>
            <a:pPr indent="0" lvl="0" marL="0" rtl="0" algn="l">
              <a:lnSpc>
                <a:spcPct val="90000"/>
              </a:lnSpc>
              <a:spcBef>
                <a:spcPts val="0"/>
              </a:spcBef>
              <a:spcAft>
                <a:spcPts val="0"/>
              </a:spcAft>
              <a:buClr>
                <a:schemeClr val="lt1"/>
              </a:buClr>
              <a:buSzPct val="100000"/>
              <a:buFont typeface="Calibri"/>
              <a:buNone/>
            </a:pPr>
            <a:br>
              <a:rPr lang="en-GB" sz="2400">
                <a:solidFill>
                  <a:schemeClr val="lt1"/>
                </a:solidFill>
                <a:latin typeface="Calibri"/>
                <a:ea typeface="Calibri"/>
                <a:cs typeface="Calibri"/>
                <a:sym typeface="Calibri"/>
              </a:rPr>
            </a:br>
            <a:br>
              <a:rPr lang="en-GB" sz="2400">
                <a:solidFill>
                  <a:schemeClr val="lt1"/>
                </a:solidFill>
                <a:latin typeface="Calibri"/>
                <a:ea typeface="Calibri"/>
                <a:cs typeface="Calibri"/>
                <a:sym typeface="Calibri"/>
              </a:rPr>
            </a:br>
            <a:r>
              <a:rPr b="1" lang="en-GB" sz="2400">
                <a:solidFill>
                  <a:srgbClr val="1CC2AF"/>
                </a:solidFill>
                <a:latin typeface="Calibri"/>
                <a:ea typeface="Calibri"/>
                <a:cs typeface="Calibri"/>
                <a:sym typeface="Calibri"/>
              </a:rPr>
              <a:t>With API:</a:t>
            </a:r>
            <a:br>
              <a:rPr lang="en-GB" sz="2400">
                <a:solidFill>
                  <a:schemeClr val="lt1"/>
                </a:solidFill>
                <a:latin typeface="Calibri"/>
                <a:ea typeface="Calibri"/>
                <a:cs typeface="Calibri"/>
                <a:sym typeface="Calibri"/>
              </a:rPr>
            </a:br>
            <a:r>
              <a:rPr lang="en-GB" sz="2400">
                <a:solidFill>
                  <a:schemeClr val="lt1"/>
                </a:solidFill>
                <a:latin typeface="Calibri"/>
                <a:ea typeface="Calibri"/>
                <a:cs typeface="Calibri"/>
                <a:sym typeface="Calibri"/>
              </a:rPr>
              <a:t>An app finds the current weather in London by sending a message to the weather.com API (in a structured format like JSON). The weather.com API then replies with a structured response.</a:t>
            </a:r>
            <a:endParaRPr/>
          </a:p>
        </p:txBody>
      </p:sp>
      <p:sp>
        <p:nvSpPr>
          <p:cNvPr id="810" name="Google Shape;810;p68"/>
          <p:cNvSpPr/>
          <p:nvPr/>
        </p:nvSpPr>
        <p:spPr>
          <a:xfrm>
            <a:off x="213360" y="1207227"/>
            <a:ext cx="4297800" cy="2654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rgbClr val="FB6F7A"/>
                </a:solidFill>
                <a:latin typeface="Calibri"/>
                <a:ea typeface="Calibri"/>
                <a:cs typeface="Calibri"/>
                <a:sym typeface="Calibri"/>
              </a:rPr>
              <a:t>Without API:</a:t>
            </a:r>
            <a:br>
              <a:rPr lang="en-GB" sz="2400">
                <a:solidFill>
                  <a:schemeClr val="lt1"/>
                </a:solidFill>
                <a:latin typeface="Calibri"/>
                <a:ea typeface="Calibri"/>
                <a:cs typeface="Calibri"/>
                <a:sym typeface="Calibri"/>
              </a:rPr>
            </a:br>
            <a:r>
              <a:rPr lang="en-GB" sz="2400">
                <a:solidFill>
                  <a:schemeClr val="lt1"/>
                </a:solidFill>
                <a:latin typeface="Calibri"/>
                <a:ea typeface="Calibri"/>
                <a:cs typeface="Calibri"/>
                <a:sym typeface="Calibri"/>
              </a:rPr>
              <a:t>An app finds the current weather in London by opening </a:t>
            </a:r>
            <a:endParaRPr sz="1100"/>
          </a:p>
          <a:p>
            <a:pPr indent="0" lvl="0" marL="0" marR="0" rtl="0" algn="l">
              <a:spcBef>
                <a:spcPts val="0"/>
              </a:spcBef>
              <a:spcAft>
                <a:spcPts val="0"/>
              </a:spcAft>
              <a:buNone/>
            </a:pPr>
            <a:r>
              <a:rPr lang="en-GB" sz="2400">
                <a:solidFill>
                  <a:schemeClr val="lt1"/>
                </a:solidFill>
                <a:latin typeface="Calibri"/>
                <a:ea typeface="Calibri"/>
                <a:cs typeface="Calibri"/>
                <a:sym typeface="Calibri"/>
              </a:rPr>
              <a:t>http://www.weather.com/ and reading the webpage like a human does, interpreting the content.</a:t>
            </a:r>
            <a:endParaRPr sz="2400">
              <a:solidFill>
                <a:schemeClr val="dk1"/>
              </a:solidFill>
              <a:latin typeface="Calibri"/>
              <a:ea typeface="Calibri"/>
              <a:cs typeface="Calibri"/>
              <a:sym typeface="Calibri"/>
            </a:endParaRPr>
          </a:p>
        </p:txBody>
      </p:sp>
      <p:sp>
        <p:nvSpPr>
          <p:cNvPr id="811" name="Google Shape;811;p68"/>
          <p:cNvSpPr/>
          <p:nvPr/>
        </p:nvSpPr>
        <p:spPr>
          <a:xfrm>
            <a:off x="4572000" y="4459171"/>
            <a:ext cx="4461600" cy="5076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1400">
                <a:solidFill>
                  <a:schemeClr val="lt1"/>
                </a:solidFill>
                <a:latin typeface="Calibri"/>
                <a:ea typeface="Calibri"/>
                <a:cs typeface="Calibri"/>
                <a:sym typeface="Calibri"/>
              </a:rPr>
              <a:t>Reading Reference: </a:t>
            </a:r>
            <a:r>
              <a:rPr lang="en-GB" sz="1400" u="sng">
                <a:solidFill>
                  <a:schemeClr val="hlink"/>
                </a:solidFill>
                <a:latin typeface="Calibri"/>
                <a:ea typeface="Calibri"/>
                <a:cs typeface="Calibri"/>
                <a:sym typeface="Calibri"/>
                <a:hlinkClick r:id="rId3"/>
              </a:rPr>
              <a:t>https://www.quora.com/What-is-an-API-4</a:t>
            </a:r>
            <a:endParaRPr sz="1100"/>
          </a:p>
        </p:txBody>
      </p:sp>
      <p:sp>
        <p:nvSpPr>
          <p:cNvPr id="812" name="Google Shape;812;p6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813" name="Google Shape;813;p6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14" name="Google Shape;814;p68"/>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818" name="Shape 818"/>
        <p:cNvGrpSpPr/>
        <p:nvPr/>
      </p:nvGrpSpPr>
      <p:grpSpPr>
        <a:xfrm>
          <a:off x="0" y="0"/>
          <a:ext cx="0" cy="0"/>
          <a:chOff x="0" y="0"/>
          <a:chExt cx="0" cy="0"/>
        </a:xfrm>
      </p:grpSpPr>
      <p:pic>
        <p:nvPicPr>
          <p:cNvPr id="819" name="Google Shape;819;p69"/>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820" name="Google Shape;820;p69"/>
          <p:cNvSpPr txBox="1"/>
          <p:nvPr/>
        </p:nvSpPr>
        <p:spPr>
          <a:xfrm>
            <a:off x="2661049" y="2266725"/>
            <a:ext cx="3486000" cy="8904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Accessing </a:t>
            </a:r>
            <a:r>
              <a:rPr b="1" lang="en-GB" sz="2600">
                <a:solidFill>
                  <a:schemeClr val="lt1"/>
                </a:solidFill>
                <a:latin typeface="Montserrat"/>
                <a:ea typeface="Montserrat"/>
                <a:cs typeface="Montserrat"/>
                <a:sym typeface="Montserrat"/>
              </a:rPr>
              <a:t>API</a:t>
            </a:r>
            <a:endParaRPr b="1" sz="26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b="1" lang="en-GB" sz="1300">
                <a:solidFill>
                  <a:schemeClr val="lt1"/>
                </a:solidFill>
                <a:latin typeface="Montserrat"/>
                <a:ea typeface="Montserrat"/>
                <a:cs typeface="Montserrat"/>
                <a:sym typeface="Montserrat"/>
              </a:rPr>
              <a:t>Connecting with others</a:t>
            </a:r>
            <a:endParaRPr b="1" sz="1300">
              <a:solidFill>
                <a:schemeClr val="lt1"/>
              </a:solidFill>
              <a:latin typeface="Montserrat"/>
              <a:ea typeface="Montserrat"/>
              <a:cs typeface="Montserrat"/>
              <a:sym typeface="Montserrat"/>
            </a:endParaRPr>
          </a:p>
          <a:p>
            <a:pPr indent="0" lvl="0" marL="0" marR="0" rtl="0" algn="ctr">
              <a:lnSpc>
                <a:spcPct val="115000"/>
              </a:lnSpc>
              <a:spcBef>
                <a:spcPts val="0"/>
              </a:spcBef>
              <a:spcAft>
                <a:spcPts val="0"/>
              </a:spcAft>
              <a:buNone/>
            </a:pPr>
            <a:r>
              <a:rPr b="1" lang="en-GB" sz="1300">
                <a:solidFill>
                  <a:schemeClr val="lt1"/>
                </a:solidFill>
                <a:latin typeface="Montserrat"/>
                <a:ea typeface="Montserrat"/>
                <a:cs typeface="Montserrat"/>
                <a:sym typeface="Montserrat"/>
              </a:rPr>
              <a:t>Application Interface Programming</a:t>
            </a:r>
            <a:endParaRPr b="1" sz="1300">
              <a:solidFill>
                <a:schemeClr val="lt1"/>
              </a:solidFill>
              <a:latin typeface="Montserrat"/>
              <a:ea typeface="Montserrat"/>
              <a:cs typeface="Montserrat"/>
              <a:sym typeface="Montserrat"/>
            </a:endParaRPr>
          </a:p>
        </p:txBody>
      </p:sp>
      <p:pic>
        <p:nvPicPr>
          <p:cNvPr id="821" name="Google Shape;821;p69"/>
          <p:cNvPicPr preferRelativeResize="0"/>
          <p:nvPr/>
        </p:nvPicPr>
        <p:blipFill rotWithShape="1">
          <a:blip r:embed="rId4">
            <a:alphaModFix/>
          </a:blip>
          <a:srcRect b="0" l="0" r="0" t="0"/>
          <a:stretch/>
        </p:blipFill>
        <p:spPr>
          <a:xfrm>
            <a:off x="3148600" y="2092038"/>
            <a:ext cx="210933" cy="210933"/>
          </a:xfrm>
          <a:prstGeom prst="rect">
            <a:avLst/>
          </a:prstGeom>
          <a:noFill/>
          <a:ln>
            <a:noFill/>
          </a:ln>
        </p:spPr>
      </p:pic>
      <p:sp>
        <p:nvSpPr>
          <p:cNvPr id="822" name="Google Shape;822;p6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23" name="Google Shape;823;p69"/>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824" name="Google Shape;824;p6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0"/>
          <p:cNvSpPr txBox="1"/>
          <p:nvPr/>
        </p:nvSpPr>
        <p:spPr>
          <a:xfrm>
            <a:off x="238725" y="255875"/>
            <a:ext cx="3040200" cy="41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100">
                <a:latin typeface="Calibri"/>
                <a:ea typeface="Calibri"/>
                <a:cs typeface="Calibri"/>
                <a:sym typeface="Calibri"/>
              </a:rPr>
              <a:t>Testing out API &amp; JSON</a:t>
            </a:r>
            <a:endParaRPr b="1" sz="2100">
              <a:latin typeface="Calibri"/>
              <a:ea typeface="Calibri"/>
              <a:cs typeface="Calibri"/>
              <a:sym typeface="Calibri"/>
            </a:endParaRPr>
          </a:p>
        </p:txBody>
      </p:sp>
      <p:sp>
        <p:nvSpPr>
          <p:cNvPr id="830" name="Google Shape;830;p70"/>
          <p:cNvSpPr txBox="1"/>
          <p:nvPr/>
        </p:nvSpPr>
        <p:spPr>
          <a:xfrm>
            <a:off x="335600" y="3302125"/>
            <a:ext cx="3040200" cy="3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u="sng">
                <a:solidFill>
                  <a:schemeClr val="hlink"/>
                </a:solidFill>
                <a:latin typeface="Calibri"/>
                <a:ea typeface="Calibri"/>
                <a:cs typeface="Calibri"/>
                <a:sym typeface="Calibri"/>
                <a:hlinkClick r:id="rId3"/>
              </a:rPr>
              <a:t>https://api.github.com/users/immalcolm</a:t>
            </a:r>
            <a:endParaRPr/>
          </a:p>
          <a:p>
            <a:pPr indent="0" lvl="0" marL="0" rtl="0" algn="l">
              <a:spcBef>
                <a:spcPts val="0"/>
              </a:spcBef>
              <a:spcAft>
                <a:spcPts val="0"/>
              </a:spcAft>
              <a:buNone/>
            </a:pPr>
            <a:r>
              <a:t/>
            </a:r>
            <a:endParaRPr/>
          </a:p>
        </p:txBody>
      </p:sp>
      <p:pic>
        <p:nvPicPr>
          <p:cNvPr id="831" name="Google Shape;831;p70"/>
          <p:cNvPicPr preferRelativeResize="0"/>
          <p:nvPr/>
        </p:nvPicPr>
        <p:blipFill>
          <a:blip r:embed="rId4">
            <a:alphaModFix/>
          </a:blip>
          <a:stretch>
            <a:fillRect/>
          </a:stretch>
        </p:blipFill>
        <p:spPr>
          <a:xfrm>
            <a:off x="4041975" y="512225"/>
            <a:ext cx="4885050" cy="4119051"/>
          </a:xfrm>
          <a:prstGeom prst="rect">
            <a:avLst/>
          </a:prstGeom>
          <a:noFill/>
          <a:ln>
            <a:noFill/>
          </a:ln>
        </p:spPr>
      </p:pic>
      <p:sp>
        <p:nvSpPr>
          <p:cNvPr id="832" name="Google Shape;832;p70"/>
          <p:cNvSpPr/>
          <p:nvPr/>
        </p:nvSpPr>
        <p:spPr>
          <a:xfrm>
            <a:off x="4796300" y="512225"/>
            <a:ext cx="2115600" cy="34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70"/>
          <p:cNvSpPr txBox="1"/>
          <p:nvPr/>
        </p:nvSpPr>
        <p:spPr>
          <a:xfrm>
            <a:off x="287150" y="669575"/>
            <a:ext cx="3629100" cy="23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200">
                <a:latin typeface="Calibri"/>
                <a:ea typeface="Calibri"/>
                <a:cs typeface="Calibri"/>
                <a:sym typeface="Calibri"/>
              </a:rPr>
              <a:t>We can try out the Github API by simply entering the github api url and our username</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GB" sz="1200">
                <a:latin typeface="Calibri"/>
                <a:ea typeface="Calibri"/>
                <a:cs typeface="Calibri"/>
                <a:sym typeface="Calibri"/>
              </a:rPr>
              <a:t>This API returns all the public information regarding the user. </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GB" sz="1200">
                <a:latin typeface="Calibri"/>
                <a:ea typeface="Calibri"/>
                <a:cs typeface="Calibri"/>
                <a:sym typeface="Calibri"/>
              </a:rPr>
              <a:t>Try it out on your own!</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rPr lang="en-GB" sz="1200">
                <a:latin typeface="Calibri"/>
                <a:ea typeface="Calibri"/>
                <a:cs typeface="Calibri"/>
                <a:sym typeface="Calibri"/>
              </a:rPr>
              <a:t>What gets returned is JSON string data. So we will need to call JSON.parse(data) to convert our JSON data into Javascript Objects.</a:t>
            </a:r>
            <a:endParaRPr sz="1200">
              <a:latin typeface="Calibri"/>
              <a:ea typeface="Calibri"/>
              <a:cs typeface="Calibri"/>
              <a:sym typeface="Calibri"/>
            </a:endParaRPr>
          </a:p>
          <a:p>
            <a:pPr indent="0" lvl="0" marL="0" rtl="0" algn="l">
              <a:spcBef>
                <a:spcPts val="0"/>
              </a:spcBef>
              <a:spcAft>
                <a:spcPts val="0"/>
              </a:spcAft>
              <a:buNone/>
            </a:pPr>
            <a:r>
              <a:t/>
            </a:r>
            <a:endParaRPr sz="1200">
              <a:latin typeface="Calibri"/>
              <a:ea typeface="Calibri"/>
              <a:cs typeface="Calibri"/>
              <a:sym typeface="Calibri"/>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34" name="Google Shape;834;p70"/>
          <p:cNvSpPr txBox="1"/>
          <p:nvPr/>
        </p:nvSpPr>
        <p:spPr>
          <a:xfrm>
            <a:off x="287150" y="2700925"/>
            <a:ext cx="3528300" cy="6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000">
                <a:latin typeface="Calibri"/>
                <a:ea typeface="Calibri"/>
                <a:cs typeface="Calibri"/>
                <a:sym typeface="Calibri"/>
              </a:rPr>
              <a:t>Example of data stored into a data object using JSON.parse</a:t>
            </a:r>
            <a:endParaRPr b="1" sz="1000">
              <a:latin typeface="Calibri"/>
              <a:ea typeface="Calibri"/>
              <a:cs typeface="Calibri"/>
              <a:sym typeface="Calibri"/>
            </a:endParaRPr>
          </a:p>
          <a:p>
            <a:pPr indent="0" lvl="0" marL="0" rtl="0" algn="l">
              <a:spcBef>
                <a:spcPts val="0"/>
              </a:spcBef>
              <a:spcAft>
                <a:spcPts val="0"/>
              </a:spcAft>
              <a:buNone/>
            </a:pPr>
            <a:r>
              <a:rPr lang="en-GB" sz="1000" u="sng">
                <a:solidFill>
                  <a:schemeClr val="hlink"/>
                </a:solidFill>
                <a:latin typeface="Calibri"/>
                <a:ea typeface="Calibri"/>
                <a:cs typeface="Calibri"/>
                <a:sym typeface="Calibri"/>
                <a:hlinkClick r:id="rId5"/>
              </a:rPr>
              <a:t>https://replit.com/@immalcolm/simple-githubjson#script.js</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a:p>
            <a:pPr indent="0" lvl="0" marL="0" rtl="0" algn="l">
              <a:spcBef>
                <a:spcPts val="0"/>
              </a:spcBef>
              <a:spcAft>
                <a:spcPts val="0"/>
              </a:spcAft>
              <a:buNone/>
            </a:pPr>
            <a:r>
              <a:t/>
            </a:r>
            <a:endParaRPr sz="1000">
              <a:latin typeface="Calibri"/>
              <a:ea typeface="Calibri"/>
              <a:cs typeface="Calibri"/>
              <a:sym typeface="Calibri"/>
            </a:endParaRPr>
          </a:p>
        </p:txBody>
      </p:sp>
      <p:sp>
        <p:nvSpPr>
          <p:cNvPr id="835" name="Google Shape;835;p7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836" name="Google Shape;836;p7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37" name="Google Shape;837;p70"/>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pic>
        <p:nvPicPr>
          <p:cNvPr id="842" name="Google Shape;842;p71"/>
          <p:cNvPicPr preferRelativeResize="0"/>
          <p:nvPr/>
        </p:nvPicPr>
        <p:blipFill rotWithShape="1">
          <a:blip r:embed="rId3">
            <a:alphaModFix/>
          </a:blip>
          <a:srcRect b="0" l="0" r="0" t="0"/>
          <a:stretch/>
        </p:blipFill>
        <p:spPr>
          <a:xfrm>
            <a:off x="142698" y="815908"/>
            <a:ext cx="2438400" cy="2438400"/>
          </a:xfrm>
          <a:prstGeom prst="rect">
            <a:avLst/>
          </a:prstGeom>
          <a:noFill/>
          <a:ln>
            <a:noFill/>
          </a:ln>
        </p:spPr>
      </p:pic>
      <p:sp>
        <p:nvSpPr>
          <p:cNvPr id="843" name="Google Shape;843;p71"/>
          <p:cNvSpPr txBox="1"/>
          <p:nvPr/>
        </p:nvSpPr>
        <p:spPr>
          <a:xfrm>
            <a:off x="6236100" y="4255211"/>
            <a:ext cx="2907900" cy="6078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1400">
                <a:solidFill>
                  <a:schemeClr val="dk1"/>
                </a:solidFill>
                <a:latin typeface="Calibri"/>
                <a:ea typeface="Calibri"/>
                <a:cs typeface="Calibri"/>
                <a:sym typeface="Calibri"/>
              </a:rPr>
              <a:t>Source: </a:t>
            </a:r>
            <a:r>
              <a:rPr lang="en-GB" sz="1400" u="sng">
                <a:solidFill>
                  <a:schemeClr val="hlink"/>
                </a:solidFill>
                <a:latin typeface="Calibri"/>
                <a:ea typeface="Calibri"/>
                <a:cs typeface="Calibri"/>
                <a:sym typeface="Calibri"/>
                <a:hlinkClick r:id="rId4"/>
              </a:rPr>
              <a:t>https://www.getpostman.com/</a:t>
            </a:r>
            <a:endParaRPr sz="1100"/>
          </a:p>
        </p:txBody>
      </p:sp>
      <p:sp>
        <p:nvSpPr>
          <p:cNvPr id="844" name="Google Shape;844;p71"/>
          <p:cNvSpPr txBox="1"/>
          <p:nvPr/>
        </p:nvSpPr>
        <p:spPr>
          <a:xfrm>
            <a:off x="253188" y="3254308"/>
            <a:ext cx="20634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700">
                <a:solidFill>
                  <a:srgbClr val="F2590F"/>
                </a:solidFill>
                <a:latin typeface="Calibri"/>
                <a:ea typeface="Calibri"/>
                <a:cs typeface="Calibri"/>
                <a:sym typeface="Calibri"/>
              </a:rPr>
              <a:t>P O S T M A N</a:t>
            </a:r>
            <a:endParaRPr sz="1100"/>
          </a:p>
        </p:txBody>
      </p:sp>
      <p:sp>
        <p:nvSpPr>
          <p:cNvPr id="845" name="Google Shape;845;p71"/>
          <p:cNvSpPr txBox="1"/>
          <p:nvPr/>
        </p:nvSpPr>
        <p:spPr>
          <a:xfrm>
            <a:off x="2926080" y="1084484"/>
            <a:ext cx="5896200" cy="2654400"/>
          </a:xfrm>
          <a:prstGeom prst="rect">
            <a:avLst/>
          </a:prstGeom>
          <a:noFill/>
          <a:ln>
            <a:noFill/>
          </a:ln>
        </p:spPr>
        <p:txBody>
          <a:bodyPr anchorCtr="0" anchor="t" bIns="34275" lIns="68575" spcFirstLastPara="1" rIns="68575" wrap="square" tIns="34275">
            <a:noAutofit/>
          </a:bodyPr>
          <a:lstStyle/>
          <a:p>
            <a:pPr indent="-254000" lvl="0" marL="254000" marR="0" rtl="0" algn="l">
              <a:spcBef>
                <a:spcPts val="0"/>
              </a:spcBef>
              <a:spcAft>
                <a:spcPts val="0"/>
              </a:spcAft>
              <a:buClr>
                <a:schemeClr val="dk1"/>
              </a:buClr>
              <a:buSzPts val="2400"/>
              <a:buFont typeface="Noto Sans Symbols"/>
              <a:buChar char="✔"/>
            </a:pPr>
            <a:r>
              <a:rPr lang="en-GB" sz="2400">
                <a:solidFill>
                  <a:schemeClr val="dk1"/>
                </a:solidFill>
                <a:latin typeface="Calibri"/>
                <a:ea typeface="Calibri"/>
                <a:cs typeface="Calibri"/>
                <a:sym typeface="Calibri"/>
              </a:rPr>
              <a:t>Postman makes API development faster, easier, and better</a:t>
            </a:r>
            <a:endParaRPr sz="1100"/>
          </a:p>
          <a:p>
            <a:pPr indent="-254000" lvl="0" marL="254000" marR="0" rtl="0" algn="l">
              <a:spcBef>
                <a:spcPts val="0"/>
              </a:spcBef>
              <a:spcAft>
                <a:spcPts val="0"/>
              </a:spcAft>
              <a:buClr>
                <a:schemeClr val="dk1"/>
              </a:buClr>
              <a:buSzPts val="2400"/>
              <a:buFont typeface="Noto Sans Symbols"/>
              <a:buChar char="✔"/>
            </a:pPr>
            <a:r>
              <a:rPr lang="en-GB" sz="2400">
                <a:solidFill>
                  <a:schemeClr val="dk1"/>
                </a:solidFill>
                <a:latin typeface="Calibri"/>
                <a:ea typeface="Calibri"/>
                <a:cs typeface="Calibri"/>
                <a:sym typeface="Calibri"/>
              </a:rPr>
              <a:t>Highly used</a:t>
            </a:r>
            <a:endParaRPr sz="1100"/>
          </a:p>
          <a:p>
            <a:pPr indent="-254000" lvl="0" marL="254000" marR="0" rtl="0" algn="l">
              <a:spcBef>
                <a:spcPts val="0"/>
              </a:spcBef>
              <a:spcAft>
                <a:spcPts val="0"/>
              </a:spcAft>
              <a:buClr>
                <a:schemeClr val="dk1"/>
              </a:buClr>
              <a:buSzPts val="2400"/>
              <a:buFont typeface="Noto Sans Symbols"/>
              <a:buChar char="✔"/>
            </a:pPr>
            <a:r>
              <a:rPr lang="en-GB" sz="2400">
                <a:solidFill>
                  <a:schemeClr val="dk1"/>
                </a:solidFill>
                <a:latin typeface="Calibri"/>
                <a:ea typeface="Calibri"/>
                <a:cs typeface="Calibri"/>
                <a:sym typeface="Calibri"/>
              </a:rPr>
              <a:t>Intuitive user interface to send requests, save responses, add tests, and create workflows</a:t>
            </a:r>
            <a:endParaRPr sz="1100"/>
          </a:p>
          <a:p>
            <a:pPr indent="-101600" lvl="0" marL="254000" marR="0" rtl="0" algn="l">
              <a:spcBef>
                <a:spcPts val="0"/>
              </a:spcBef>
              <a:spcAft>
                <a:spcPts val="0"/>
              </a:spcAft>
              <a:buClr>
                <a:schemeClr val="dk1"/>
              </a:buClr>
              <a:buSzPts val="2400"/>
              <a:buFont typeface="Noto Sans Symbols"/>
              <a:buNone/>
            </a:pPr>
            <a:r>
              <a:rPr lang="en-GB" sz="2400" u="sng">
                <a:solidFill>
                  <a:schemeClr val="hlink"/>
                </a:solidFill>
                <a:latin typeface="Calibri"/>
                <a:ea typeface="Calibri"/>
                <a:cs typeface="Calibri"/>
                <a:sym typeface="Calibri"/>
                <a:hlinkClick r:id="rId5"/>
              </a:rPr>
              <a:t>https://www.postman.com/downloads/</a:t>
            </a:r>
            <a:endParaRPr sz="2400">
              <a:solidFill>
                <a:schemeClr val="dk1"/>
              </a:solidFill>
              <a:latin typeface="Calibri"/>
              <a:ea typeface="Calibri"/>
              <a:cs typeface="Calibri"/>
              <a:sym typeface="Calibri"/>
            </a:endParaRPr>
          </a:p>
        </p:txBody>
      </p:sp>
      <p:sp>
        <p:nvSpPr>
          <p:cNvPr id="846" name="Google Shape;846;p7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847" name="Google Shape;847;p7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48" name="Google Shape;848;p71"/>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72"/>
          <p:cNvPicPr preferRelativeResize="0"/>
          <p:nvPr/>
        </p:nvPicPr>
        <p:blipFill>
          <a:blip r:embed="rId3">
            <a:alphaModFix/>
          </a:blip>
          <a:stretch>
            <a:fillRect/>
          </a:stretch>
        </p:blipFill>
        <p:spPr>
          <a:xfrm>
            <a:off x="152400" y="152400"/>
            <a:ext cx="8839200" cy="4620927"/>
          </a:xfrm>
          <a:prstGeom prst="rect">
            <a:avLst/>
          </a:prstGeom>
          <a:noFill/>
          <a:ln>
            <a:noFill/>
          </a:ln>
        </p:spPr>
      </p:pic>
      <p:sp>
        <p:nvSpPr>
          <p:cNvPr id="854" name="Google Shape;854;p72"/>
          <p:cNvSpPr/>
          <p:nvPr/>
        </p:nvSpPr>
        <p:spPr>
          <a:xfrm>
            <a:off x="343500" y="1102825"/>
            <a:ext cx="2675700" cy="994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7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856" name="Google Shape;856;p7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57" name="Google Shape;857;p72"/>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pic>
        <p:nvPicPr>
          <p:cNvPr id="862" name="Google Shape;862;p73"/>
          <p:cNvPicPr preferRelativeResize="0"/>
          <p:nvPr/>
        </p:nvPicPr>
        <p:blipFill>
          <a:blip r:embed="rId3">
            <a:alphaModFix/>
          </a:blip>
          <a:stretch>
            <a:fillRect/>
          </a:stretch>
        </p:blipFill>
        <p:spPr>
          <a:xfrm>
            <a:off x="81375" y="825863"/>
            <a:ext cx="2648575" cy="3610326"/>
          </a:xfrm>
          <a:prstGeom prst="rect">
            <a:avLst/>
          </a:prstGeom>
          <a:noFill/>
          <a:ln>
            <a:noFill/>
          </a:ln>
        </p:spPr>
      </p:pic>
      <p:pic>
        <p:nvPicPr>
          <p:cNvPr id="863" name="Google Shape;863;p73"/>
          <p:cNvPicPr preferRelativeResize="0"/>
          <p:nvPr/>
        </p:nvPicPr>
        <p:blipFill>
          <a:blip r:embed="rId4">
            <a:alphaModFix/>
          </a:blip>
          <a:stretch>
            <a:fillRect/>
          </a:stretch>
        </p:blipFill>
        <p:spPr>
          <a:xfrm>
            <a:off x="3055373" y="746297"/>
            <a:ext cx="6088626" cy="3867849"/>
          </a:xfrm>
          <a:prstGeom prst="rect">
            <a:avLst/>
          </a:prstGeom>
          <a:noFill/>
          <a:ln>
            <a:noFill/>
          </a:ln>
        </p:spPr>
      </p:pic>
      <p:sp>
        <p:nvSpPr>
          <p:cNvPr id="864" name="Google Shape;864;p73"/>
          <p:cNvSpPr/>
          <p:nvPr/>
        </p:nvSpPr>
        <p:spPr>
          <a:xfrm>
            <a:off x="81375" y="1473450"/>
            <a:ext cx="2675700" cy="424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73"/>
          <p:cNvSpPr/>
          <p:nvPr/>
        </p:nvSpPr>
        <p:spPr>
          <a:xfrm>
            <a:off x="81375" y="2882350"/>
            <a:ext cx="2675700" cy="1140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73"/>
          <p:cNvSpPr/>
          <p:nvPr/>
        </p:nvSpPr>
        <p:spPr>
          <a:xfrm>
            <a:off x="2015825" y="4011400"/>
            <a:ext cx="803100" cy="424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73"/>
          <p:cNvSpPr/>
          <p:nvPr/>
        </p:nvSpPr>
        <p:spPr>
          <a:xfrm>
            <a:off x="3180675" y="1723125"/>
            <a:ext cx="4746900" cy="424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73"/>
          <p:cNvSpPr/>
          <p:nvPr/>
        </p:nvSpPr>
        <p:spPr>
          <a:xfrm>
            <a:off x="7981925" y="1723125"/>
            <a:ext cx="667500" cy="424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73"/>
          <p:cNvSpPr/>
          <p:nvPr/>
        </p:nvSpPr>
        <p:spPr>
          <a:xfrm>
            <a:off x="3180675" y="3154800"/>
            <a:ext cx="4014900" cy="1735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73"/>
          <p:cNvSpPr txBox="1"/>
          <p:nvPr/>
        </p:nvSpPr>
        <p:spPr>
          <a:xfrm>
            <a:off x="1336325" y="1497225"/>
            <a:ext cx="14826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highlight>
                  <a:srgbClr val="FFFF00"/>
                </a:highlight>
              </a:rPr>
              <a:t>Enter your request name</a:t>
            </a:r>
            <a:endParaRPr sz="800">
              <a:highlight>
                <a:srgbClr val="FFFF00"/>
              </a:highlight>
            </a:endParaRPr>
          </a:p>
        </p:txBody>
      </p:sp>
      <p:sp>
        <p:nvSpPr>
          <p:cNvPr id="871" name="Google Shape;871;p73"/>
          <p:cNvSpPr txBox="1"/>
          <p:nvPr/>
        </p:nvSpPr>
        <p:spPr>
          <a:xfrm>
            <a:off x="1274475" y="2656450"/>
            <a:ext cx="14826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highlight>
                  <a:srgbClr val="FFFF00"/>
                </a:highlight>
              </a:rPr>
              <a:t>Save the info to a collection</a:t>
            </a:r>
            <a:endParaRPr sz="800">
              <a:highlight>
                <a:srgbClr val="FFFF00"/>
              </a:highlight>
            </a:endParaRPr>
          </a:p>
        </p:txBody>
      </p:sp>
      <p:sp>
        <p:nvSpPr>
          <p:cNvPr id="872" name="Google Shape;872;p73"/>
          <p:cNvSpPr txBox="1"/>
          <p:nvPr/>
        </p:nvSpPr>
        <p:spPr>
          <a:xfrm>
            <a:off x="5829125" y="1497225"/>
            <a:ext cx="14826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highlight>
                  <a:srgbClr val="FFFF00"/>
                </a:highlight>
              </a:rPr>
              <a:t>Enter your API url</a:t>
            </a:r>
            <a:endParaRPr sz="800">
              <a:highlight>
                <a:srgbClr val="FFFF00"/>
              </a:highlight>
            </a:endParaRPr>
          </a:p>
        </p:txBody>
      </p:sp>
      <p:sp>
        <p:nvSpPr>
          <p:cNvPr id="873" name="Google Shape;873;p73"/>
          <p:cNvSpPr txBox="1"/>
          <p:nvPr/>
        </p:nvSpPr>
        <p:spPr>
          <a:xfrm>
            <a:off x="5665150" y="2928900"/>
            <a:ext cx="1482600" cy="22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highlight>
                  <a:srgbClr val="FFFF00"/>
                </a:highlight>
              </a:rPr>
              <a:t>Results that come back</a:t>
            </a:r>
            <a:endParaRPr sz="800">
              <a:highlight>
                <a:srgbClr val="FFFF00"/>
              </a:highlight>
            </a:endParaRPr>
          </a:p>
        </p:txBody>
      </p:sp>
      <p:sp>
        <p:nvSpPr>
          <p:cNvPr id="874" name="Google Shape;874;p7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875" name="Google Shape;875;p7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76" name="Google Shape;876;p73"/>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In the context of networking, a </a:t>
            </a:r>
            <a:r>
              <a:rPr b="1" lang="en-GB">
                <a:latin typeface="Calibri"/>
                <a:ea typeface="Calibri"/>
                <a:cs typeface="Calibri"/>
                <a:sym typeface="Calibri"/>
              </a:rPr>
              <a:t>protocol</a:t>
            </a:r>
            <a:r>
              <a:rPr lang="en-GB">
                <a:latin typeface="Calibri"/>
                <a:ea typeface="Calibri"/>
                <a:cs typeface="Calibri"/>
                <a:sym typeface="Calibri"/>
              </a:rPr>
              <a:t> refers to how a client communicates with a server. It establishes the rules for the </a:t>
            </a:r>
            <a:r>
              <a:rPr b="1" lang="en-GB">
                <a:latin typeface="Calibri"/>
                <a:ea typeface="Calibri"/>
                <a:cs typeface="Calibri"/>
                <a:sym typeface="Calibri"/>
              </a:rPr>
              <a:t>format</a:t>
            </a:r>
            <a:r>
              <a:rPr lang="en-GB">
                <a:latin typeface="Calibri"/>
                <a:ea typeface="Calibri"/>
                <a:cs typeface="Calibri"/>
                <a:sym typeface="Calibri"/>
              </a:rPr>
              <a:t> of the </a:t>
            </a:r>
            <a:r>
              <a:rPr lang="en-GB">
                <a:highlight>
                  <a:srgbClr val="FFF2CC"/>
                </a:highlight>
                <a:latin typeface="Calibri"/>
                <a:ea typeface="Calibri"/>
                <a:cs typeface="Calibri"/>
                <a:sym typeface="Calibri"/>
              </a:rPr>
              <a:t>resources</a:t>
            </a:r>
            <a:r>
              <a:rPr lang="en-GB">
                <a:latin typeface="Calibri"/>
                <a:ea typeface="Calibri"/>
                <a:cs typeface="Calibri"/>
                <a:sym typeface="Calibri"/>
              </a:rPr>
              <a:t> that are being sent and received. </a:t>
            </a:r>
            <a:endParaRPr>
              <a:latin typeface="Calibri"/>
              <a:ea typeface="Calibri"/>
              <a:cs typeface="Calibri"/>
              <a:sym typeface="Calibri"/>
            </a:endParaRPr>
          </a:p>
          <a:p>
            <a:pPr indent="0" lvl="0" marL="0" rtl="0" algn="l">
              <a:spcBef>
                <a:spcPts val="1200"/>
              </a:spcBef>
              <a:spcAft>
                <a:spcPts val="1200"/>
              </a:spcAft>
              <a:buNone/>
            </a:pPr>
            <a:r>
              <a:t/>
            </a:r>
            <a:endParaRPr>
              <a:latin typeface="Calibri"/>
              <a:ea typeface="Calibri"/>
              <a:cs typeface="Calibri"/>
              <a:sym typeface="Calibri"/>
            </a:endParaRPr>
          </a:p>
        </p:txBody>
      </p:sp>
      <p:pic>
        <p:nvPicPr>
          <p:cNvPr id="147" name="Google Shape;147;p20"/>
          <p:cNvPicPr preferRelativeResize="0"/>
          <p:nvPr/>
        </p:nvPicPr>
        <p:blipFill>
          <a:blip r:embed="rId3">
            <a:alphaModFix/>
          </a:blip>
          <a:stretch>
            <a:fillRect/>
          </a:stretch>
        </p:blipFill>
        <p:spPr>
          <a:xfrm>
            <a:off x="2136774" y="2220200"/>
            <a:ext cx="4462501" cy="2625001"/>
          </a:xfrm>
          <a:prstGeom prst="rect">
            <a:avLst/>
          </a:prstGeom>
          <a:noFill/>
          <a:ln>
            <a:noFill/>
          </a:ln>
        </p:spPr>
      </p:pic>
      <p:sp>
        <p:nvSpPr>
          <p:cNvPr id="148" name="Google Shape;148;p20"/>
          <p:cNvSpPr txBox="1"/>
          <p:nvPr/>
        </p:nvSpPr>
        <p:spPr>
          <a:xfrm>
            <a:off x="7600525" y="2309275"/>
            <a:ext cx="1339500" cy="110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1100">
                <a:latin typeface="Proxima Nova"/>
                <a:ea typeface="Proxima Nova"/>
                <a:cs typeface="Proxima Nova"/>
                <a:sym typeface="Proxima Nova"/>
              </a:rPr>
              <a:t>A resource here refers to data, such as a css file, html file, or image etc.</a:t>
            </a:r>
            <a:endParaRPr i="1" sz="1100">
              <a:latin typeface="Proxima Nova"/>
              <a:ea typeface="Proxima Nova"/>
              <a:cs typeface="Proxima Nova"/>
              <a:sym typeface="Proxima Nova"/>
            </a:endParaRPr>
          </a:p>
        </p:txBody>
      </p:sp>
      <p:cxnSp>
        <p:nvCxnSpPr>
          <p:cNvPr id="149" name="Google Shape;149;p20"/>
          <p:cNvCxnSpPr/>
          <p:nvPr/>
        </p:nvCxnSpPr>
        <p:spPr>
          <a:xfrm rot="10800000">
            <a:off x="6290450" y="1857550"/>
            <a:ext cx="1332300" cy="828900"/>
          </a:xfrm>
          <a:prstGeom prst="straightConnector1">
            <a:avLst/>
          </a:prstGeom>
          <a:noFill/>
          <a:ln cap="flat" cmpd="sng" w="9525">
            <a:solidFill>
              <a:schemeClr val="dk2"/>
            </a:solidFill>
            <a:prstDash val="dot"/>
            <a:round/>
            <a:headEnd len="med" w="med" type="none"/>
            <a:tailEnd len="med" w="med" type="triangle"/>
          </a:ln>
        </p:spPr>
      </p:cxnSp>
      <p:sp>
        <p:nvSpPr>
          <p:cNvPr id="150" name="Google Shape;150;p20"/>
          <p:cNvSpPr txBox="1"/>
          <p:nvPr/>
        </p:nvSpPr>
        <p:spPr>
          <a:xfrm>
            <a:off x="3072000" y="385500"/>
            <a:ext cx="30000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HTTP Protocol</a:t>
            </a:r>
            <a:endParaRPr sz="800">
              <a:solidFill>
                <a:srgbClr val="3B41C9"/>
              </a:solidFill>
            </a:endParaRPr>
          </a:p>
        </p:txBody>
      </p:sp>
      <p:sp>
        <p:nvSpPr>
          <p:cNvPr id="151" name="Google Shape;151;p2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52" name="Google Shape;152;p20"/>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153" name="Google Shape;153;p2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CC02"/>
        </a:solidFill>
      </p:bgPr>
    </p:bg>
    <p:spTree>
      <p:nvGrpSpPr>
        <p:cNvPr id="881" name="Shape 881"/>
        <p:cNvGrpSpPr/>
        <p:nvPr/>
      </p:nvGrpSpPr>
      <p:grpSpPr>
        <a:xfrm>
          <a:off x="0" y="0"/>
          <a:ext cx="0" cy="0"/>
          <a:chOff x="0" y="0"/>
          <a:chExt cx="0" cy="0"/>
        </a:xfrm>
      </p:grpSpPr>
      <p:sp>
        <p:nvSpPr>
          <p:cNvPr id="882" name="Google Shape;882;p74"/>
          <p:cNvSpPr txBox="1"/>
          <p:nvPr>
            <p:ph idx="1" type="body"/>
          </p:nvPr>
        </p:nvSpPr>
        <p:spPr>
          <a:xfrm>
            <a:off x="1767740" y="755544"/>
            <a:ext cx="5389500" cy="999600"/>
          </a:xfrm>
          <a:prstGeom prst="rect">
            <a:avLst/>
          </a:prstGeom>
          <a:noFill/>
          <a:ln>
            <a:noFill/>
          </a:ln>
        </p:spPr>
        <p:txBody>
          <a:bodyPr anchorCtr="0" anchor="t" bIns="34275" lIns="68575" spcFirstLastPara="1" rIns="68575" wrap="square" tIns="34275">
            <a:normAutofit lnSpcReduction="20000"/>
          </a:bodyPr>
          <a:lstStyle/>
          <a:p>
            <a:pPr indent="0" lvl="0" marL="0" rtl="0" algn="r">
              <a:lnSpc>
                <a:spcPct val="90000"/>
              </a:lnSpc>
              <a:spcBef>
                <a:spcPts val="0"/>
              </a:spcBef>
              <a:spcAft>
                <a:spcPts val="1200"/>
              </a:spcAft>
              <a:buClr>
                <a:schemeClr val="lt1"/>
              </a:buClr>
              <a:buSzPts val="8600"/>
              <a:buNone/>
            </a:pPr>
            <a:r>
              <a:rPr b="1" lang="en-GB" sz="8600">
                <a:solidFill>
                  <a:schemeClr val="lt1"/>
                </a:solidFill>
                <a:latin typeface="Lato"/>
                <a:ea typeface="Lato"/>
                <a:cs typeface="Lato"/>
                <a:sym typeface="Lato"/>
              </a:rPr>
              <a:t>ACTIVITY</a:t>
            </a:r>
            <a:endParaRPr i="1" sz="8600">
              <a:solidFill>
                <a:schemeClr val="lt1"/>
              </a:solidFill>
              <a:latin typeface="Lato"/>
              <a:ea typeface="Lato"/>
              <a:cs typeface="Lato"/>
              <a:sym typeface="Lato"/>
            </a:endParaRPr>
          </a:p>
        </p:txBody>
      </p:sp>
      <p:sp>
        <p:nvSpPr>
          <p:cNvPr id="883" name="Google Shape;883;p74"/>
          <p:cNvSpPr/>
          <p:nvPr/>
        </p:nvSpPr>
        <p:spPr>
          <a:xfrm>
            <a:off x="-334286" y="1755094"/>
            <a:ext cx="9924900" cy="692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4100">
                <a:solidFill>
                  <a:srgbClr val="262626"/>
                </a:solidFill>
                <a:latin typeface="Calibri"/>
                <a:ea typeface="Calibri"/>
                <a:cs typeface="Calibri"/>
                <a:sym typeface="Calibri"/>
              </a:rPr>
              <a:t>“FIRST API REQUEST” (10mins)</a:t>
            </a:r>
            <a:endParaRPr sz="2700">
              <a:solidFill>
                <a:srgbClr val="262626"/>
              </a:solidFill>
              <a:latin typeface="Calibri"/>
              <a:ea typeface="Calibri"/>
              <a:cs typeface="Calibri"/>
              <a:sym typeface="Calibri"/>
            </a:endParaRPr>
          </a:p>
        </p:txBody>
      </p:sp>
      <p:sp>
        <p:nvSpPr>
          <p:cNvPr id="884" name="Google Shape;884;p74"/>
          <p:cNvSpPr/>
          <p:nvPr/>
        </p:nvSpPr>
        <p:spPr>
          <a:xfrm>
            <a:off x="705359" y="2752147"/>
            <a:ext cx="6556800" cy="1685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1500">
                <a:solidFill>
                  <a:schemeClr val="dk1"/>
                </a:solidFill>
                <a:latin typeface="Calibri"/>
                <a:ea typeface="Calibri"/>
                <a:cs typeface="Calibri"/>
                <a:sym typeface="Calibri"/>
              </a:rPr>
              <a:t>#TODO</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Download POSTMAN from </a:t>
            </a:r>
            <a:r>
              <a:rPr lang="en-GB" sz="1500" u="sng">
                <a:solidFill>
                  <a:schemeClr val="dk1"/>
                </a:solidFill>
                <a:latin typeface="Calibri"/>
                <a:ea typeface="Calibri"/>
                <a:cs typeface="Calibri"/>
                <a:sym typeface="Calibri"/>
                <a:hlinkClick r:id="rId3">
                  <a:extLst>
                    <a:ext uri="{A12FA001-AC4F-418D-AE19-62706E023703}">
                      <ahyp:hlinkClr val="tx"/>
                    </a:ext>
                  </a:extLst>
                </a:hlinkClick>
              </a:rPr>
              <a:t>http://getpostman.com</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GB" sz="1500">
                <a:solidFill>
                  <a:schemeClr val="dk1"/>
                </a:solidFill>
                <a:latin typeface="Calibri"/>
                <a:ea typeface="Calibri"/>
                <a:cs typeface="Calibri"/>
                <a:sym typeface="Calibri"/>
              </a:rPr>
              <a:t>Follow instructions from your tutor</a:t>
            </a:r>
            <a:endParaRPr sz="1100"/>
          </a:p>
          <a:p>
            <a:pPr indent="0" lvl="0" marL="0" marR="0" rtl="0" algn="l">
              <a:spcBef>
                <a:spcPts val="0"/>
              </a:spcBef>
              <a:spcAft>
                <a:spcPts val="0"/>
              </a:spcAft>
              <a:buNone/>
            </a:pPr>
            <a:r>
              <a:rPr lang="en-GB" sz="1500">
                <a:solidFill>
                  <a:schemeClr val="dk1"/>
                </a:solidFill>
                <a:latin typeface="Calibri"/>
                <a:ea typeface="Calibri"/>
                <a:cs typeface="Calibri"/>
                <a:sym typeface="Calibri"/>
              </a:rPr>
              <a:t>Resource: </a:t>
            </a:r>
            <a:r>
              <a:rPr lang="en-GB" sz="1500" u="sng">
                <a:solidFill>
                  <a:schemeClr val="dk1"/>
                </a:solidFill>
                <a:latin typeface="Calibri"/>
                <a:ea typeface="Calibri"/>
                <a:cs typeface="Calibri"/>
                <a:sym typeface="Calibri"/>
                <a:hlinkClick r:id="rId4">
                  <a:extLst>
                    <a:ext uri="{A12FA001-AC4F-418D-AE19-62706E023703}">
                      <ahyp:hlinkClr val="tx"/>
                    </a:ext>
                  </a:extLst>
                </a:hlinkClick>
              </a:rPr>
              <a:t>https://ipapi.co/</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a:p>
            <a:pPr indent="0" lvl="0" marL="0" marR="0" rtl="0" algn="l">
              <a:spcBef>
                <a:spcPts val="0"/>
              </a:spcBef>
              <a:spcAft>
                <a:spcPts val="0"/>
              </a:spcAft>
              <a:buNone/>
            </a:pPr>
            <a:r>
              <a:rPr lang="en-GB" sz="1500">
                <a:solidFill>
                  <a:schemeClr val="dk1"/>
                </a:solidFill>
                <a:latin typeface="Calibri"/>
                <a:ea typeface="Calibri"/>
                <a:cs typeface="Calibri"/>
                <a:sym typeface="Calibri"/>
              </a:rPr>
              <a:t>Create a GET request to </a:t>
            </a:r>
            <a:r>
              <a:rPr lang="en-GB" sz="1500" u="sng">
                <a:solidFill>
                  <a:schemeClr val="dk1"/>
                </a:solidFill>
                <a:latin typeface="Calibri"/>
                <a:ea typeface="Calibri"/>
                <a:cs typeface="Calibri"/>
                <a:sym typeface="Calibri"/>
                <a:hlinkClick r:id="rId5">
                  <a:extLst>
                    <a:ext uri="{A12FA001-AC4F-418D-AE19-62706E023703}">
                      <ahyp:hlinkClr val="tx"/>
                    </a:ext>
                  </a:extLst>
                </a:hlinkClick>
              </a:rPr>
              <a:t>https://ipapi.co/json</a:t>
            </a:r>
            <a:r>
              <a:rPr lang="en-GB" sz="1500">
                <a:solidFill>
                  <a:schemeClr val="dk1"/>
                </a:solidFill>
                <a:latin typeface="Calibri"/>
                <a:ea typeface="Calibri"/>
                <a:cs typeface="Calibri"/>
                <a:sym typeface="Calibri"/>
              </a:rPr>
              <a:t> to retrieve your IP address + location</a:t>
            </a:r>
            <a:endParaRPr sz="1100"/>
          </a:p>
          <a:p>
            <a:pPr indent="0" lvl="0" marL="0" marR="0" rtl="0" algn="l">
              <a:spcBef>
                <a:spcPts val="0"/>
              </a:spcBef>
              <a:spcAft>
                <a:spcPts val="0"/>
              </a:spcAft>
              <a:buNone/>
            </a:pPr>
            <a:r>
              <a:t/>
            </a:r>
            <a:endParaRPr sz="1500">
              <a:solidFill>
                <a:schemeClr val="dk1"/>
              </a:solidFill>
              <a:latin typeface="Calibri"/>
              <a:ea typeface="Calibri"/>
              <a:cs typeface="Calibri"/>
              <a:sym typeface="Calibri"/>
            </a:endParaRPr>
          </a:p>
        </p:txBody>
      </p:sp>
      <p:sp>
        <p:nvSpPr>
          <p:cNvPr id="885" name="Google Shape;885;p7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886" name="Google Shape;886;p7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87" name="Google Shape;887;p74"/>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Tree>
  </p:cSld>
  <p:clrMapOvr>
    <a:masterClrMapping/>
  </p:clrMapOvr>
  <mc:AlternateContent>
    <mc:Choice Requires="p14">
      <p:transition spd="slow" p14:dur="1600">
        <p14:gallery dir="l"/>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5271FF"/>
        </a:solidFill>
      </p:bgPr>
    </p:bg>
    <p:spTree>
      <p:nvGrpSpPr>
        <p:cNvPr id="891" name="Shape 891"/>
        <p:cNvGrpSpPr/>
        <p:nvPr/>
      </p:nvGrpSpPr>
      <p:grpSpPr>
        <a:xfrm>
          <a:off x="0" y="0"/>
          <a:ext cx="0" cy="0"/>
          <a:chOff x="0" y="0"/>
          <a:chExt cx="0" cy="0"/>
        </a:xfrm>
      </p:grpSpPr>
      <p:pic>
        <p:nvPicPr>
          <p:cNvPr id="892" name="Google Shape;892;p75"/>
          <p:cNvPicPr preferRelativeResize="0"/>
          <p:nvPr/>
        </p:nvPicPr>
        <p:blipFill rotWithShape="1">
          <a:blip r:embed="rId3">
            <a:alphaModFix/>
          </a:blip>
          <a:srcRect b="0" l="0" r="0" t="0"/>
          <a:stretch/>
        </p:blipFill>
        <p:spPr>
          <a:xfrm>
            <a:off x="7400625" y="-1485900"/>
            <a:ext cx="3227174" cy="3227174"/>
          </a:xfrm>
          <a:prstGeom prst="rect">
            <a:avLst/>
          </a:prstGeom>
          <a:noFill/>
          <a:ln>
            <a:noFill/>
          </a:ln>
        </p:spPr>
      </p:pic>
      <p:sp>
        <p:nvSpPr>
          <p:cNvPr id="893" name="Google Shape;893;p75"/>
          <p:cNvSpPr txBox="1"/>
          <p:nvPr/>
        </p:nvSpPr>
        <p:spPr>
          <a:xfrm>
            <a:off x="2661049" y="2266725"/>
            <a:ext cx="3486000" cy="4002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GB" sz="2600">
                <a:solidFill>
                  <a:schemeClr val="lt1"/>
                </a:solidFill>
                <a:latin typeface="Montserrat"/>
                <a:ea typeface="Montserrat"/>
                <a:cs typeface="Montserrat"/>
                <a:sym typeface="Montserrat"/>
              </a:rPr>
              <a:t>Fetch</a:t>
            </a:r>
            <a:endParaRPr b="1" sz="1300">
              <a:solidFill>
                <a:schemeClr val="lt1"/>
              </a:solidFill>
              <a:latin typeface="Montserrat"/>
              <a:ea typeface="Montserrat"/>
              <a:cs typeface="Montserrat"/>
              <a:sym typeface="Montserrat"/>
            </a:endParaRPr>
          </a:p>
        </p:txBody>
      </p:sp>
      <p:pic>
        <p:nvPicPr>
          <p:cNvPr id="894" name="Google Shape;894;p75"/>
          <p:cNvPicPr preferRelativeResize="0"/>
          <p:nvPr/>
        </p:nvPicPr>
        <p:blipFill rotWithShape="1">
          <a:blip r:embed="rId4">
            <a:alphaModFix/>
          </a:blip>
          <a:srcRect b="0" l="0" r="0" t="0"/>
          <a:stretch/>
        </p:blipFill>
        <p:spPr>
          <a:xfrm>
            <a:off x="3148600" y="2092038"/>
            <a:ext cx="210933" cy="210933"/>
          </a:xfrm>
          <a:prstGeom prst="rect">
            <a:avLst/>
          </a:prstGeom>
          <a:noFill/>
          <a:ln>
            <a:noFill/>
          </a:ln>
        </p:spPr>
      </p:pic>
      <p:sp>
        <p:nvSpPr>
          <p:cNvPr id="895" name="Google Shape;895;p7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896" name="Google Shape;896;p75"/>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
        <p:nvSpPr>
          <p:cNvPr id="897" name="Google Shape;897;p7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2302E"/>
        </a:solidFill>
      </p:bgPr>
    </p:bg>
    <p:spTree>
      <p:nvGrpSpPr>
        <p:cNvPr id="901" name="Shape 901"/>
        <p:cNvGrpSpPr/>
        <p:nvPr/>
      </p:nvGrpSpPr>
      <p:grpSpPr>
        <a:xfrm>
          <a:off x="0" y="0"/>
          <a:ext cx="0" cy="0"/>
          <a:chOff x="0" y="0"/>
          <a:chExt cx="0" cy="0"/>
        </a:xfrm>
      </p:grpSpPr>
      <p:sp>
        <p:nvSpPr>
          <p:cNvPr id="902" name="Google Shape;902;p76"/>
          <p:cNvSpPr txBox="1"/>
          <p:nvPr/>
        </p:nvSpPr>
        <p:spPr>
          <a:xfrm>
            <a:off x="2668657" y="1938131"/>
            <a:ext cx="138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903" name="Google Shape;903;p76"/>
          <p:cNvSpPr/>
          <p:nvPr/>
        </p:nvSpPr>
        <p:spPr>
          <a:xfrm>
            <a:off x="382649" y="870375"/>
            <a:ext cx="3070500" cy="25623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800">
                <a:solidFill>
                  <a:srgbClr val="61AFEF"/>
                </a:solidFill>
                <a:latin typeface="Source Code Pro"/>
                <a:ea typeface="Source Code Pro"/>
                <a:cs typeface="Source Code Pro"/>
                <a:sym typeface="Source Code Pro"/>
              </a:rPr>
              <a:t>fetch</a:t>
            </a:r>
            <a:r>
              <a:rPr lang="en-GB" sz="1800">
                <a:solidFill>
                  <a:srgbClr val="BBBBBB"/>
                </a:solidFill>
                <a:latin typeface="Source Code Pro"/>
                <a:ea typeface="Source Code Pro"/>
                <a:cs typeface="Source Code Pro"/>
                <a:sym typeface="Source Code Pro"/>
              </a:rPr>
              <a:t>(</a:t>
            </a:r>
            <a:r>
              <a:rPr lang="en-GB" sz="1800">
                <a:solidFill>
                  <a:srgbClr val="E06C75"/>
                </a:solidFill>
                <a:latin typeface="Source Code Pro"/>
                <a:ea typeface="Source Code Pro"/>
                <a:cs typeface="Source Code Pro"/>
                <a:sym typeface="Source Code Pro"/>
              </a:rPr>
              <a:t>url</a:t>
            </a:r>
            <a:r>
              <a:rPr lang="en-GB" sz="1800">
                <a:solidFill>
                  <a:srgbClr val="BBBBBB"/>
                </a:solidFill>
                <a:latin typeface="Source Code Pro"/>
                <a:ea typeface="Source Code Pro"/>
                <a:cs typeface="Source Code Pro"/>
                <a:sym typeface="Source Code Pro"/>
              </a:rPr>
              <a:t>)</a:t>
            </a:r>
            <a:endParaRPr sz="1100">
              <a:latin typeface="Source Code Pro"/>
              <a:ea typeface="Source Code Pro"/>
              <a:cs typeface="Source Code Pro"/>
              <a:sym typeface="Source Code Pro"/>
            </a:endParaRPr>
          </a:p>
          <a:p>
            <a:pPr indent="0" lvl="0" marL="0" marR="0" rtl="0" algn="l">
              <a:spcBef>
                <a:spcPts val="0"/>
              </a:spcBef>
              <a:spcAft>
                <a:spcPts val="0"/>
              </a:spcAft>
              <a:buNone/>
            </a:pPr>
            <a:r>
              <a:rPr lang="en-GB" sz="1800">
                <a:solidFill>
                  <a:srgbClr val="BBBBBB"/>
                </a:solidFill>
                <a:latin typeface="Source Code Pro"/>
                <a:ea typeface="Source Code Pro"/>
                <a:cs typeface="Source Code Pro"/>
                <a:sym typeface="Source Code Pro"/>
              </a:rPr>
              <a:t>.</a:t>
            </a:r>
            <a:r>
              <a:rPr lang="en-GB" sz="1800">
                <a:solidFill>
                  <a:srgbClr val="56B6C2"/>
                </a:solidFill>
                <a:latin typeface="Source Code Pro"/>
                <a:ea typeface="Source Code Pro"/>
                <a:cs typeface="Source Code Pro"/>
                <a:sym typeface="Source Code Pro"/>
              </a:rPr>
              <a:t>then</a:t>
            </a:r>
            <a:r>
              <a:rPr lang="en-GB" sz="1800">
                <a:solidFill>
                  <a:srgbClr val="BBBBBB"/>
                </a:solidFill>
                <a:latin typeface="Source Code Pro"/>
                <a:ea typeface="Source Code Pro"/>
                <a:cs typeface="Source Code Pro"/>
                <a:sym typeface="Source Code Pro"/>
              </a:rPr>
              <a:t>(</a:t>
            </a:r>
            <a:r>
              <a:rPr lang="en-GB" sz="1800">
                <a:solidFill>
                  <a:srgbClr val="C678DD"/>
                </a:solidFill>
                <a:latin typeface="Source Code Pro"/>
                <a:ea typeface="Source Code Pro"/>
                <a:cs typeface="Source Code Pro"/>
                <a:sym typeface="Source Code Pro"/>
              </a:rPr>
              <a:t>function</a:t>
            </a:r>
            <a:r>
              <a:rPr lang="en-GB" sz="1800">
                <a:solidFill>
                  <a:srgbClr val="BBBBBB"/>
                </a:solidFill>
                <a:latin typeface="Source Code Pro"/>
                <a:ea typeface="Source Code Pro"/>
                <a:cs typeface="Source Code Pro"/>
                <a:sym typeface="Source Code Pro"/>
              </a:rPr>
              <a:t>(</a:t>
            </a:r>
            <a:r>
              <a:rPr i="1" lang="en-GB" sz="1800">
                <a:solidFill>
                  <a:srgbClr val="E06C75"/>
                </a:solidFill>
                <a:latin typeface="Source Code Pro"/>
                <a:ea typeface="Source Code Pro"/>
                <a:cs typeface="Source Code Pro"/>
                <a:sym typeface="Source Code Pro"/>
              </a:rPr>
              <a:t>res</a:t>
            </a:r>
            <a:r>
              <a:rPr lang="en-GB" sz="1800">
                <a:solidFill>
                  <a:srgbClr val="BBBBBB"/>
                </a:solidFill>
                <a:latin typeface="Source Code Pro"/>
                <a:ea typeface="Source Code Pro"/>
                <a:cs typeface="Source Code Pro"/>
                <a:sym typeface="Source Code Pro"/>
              </a:rPr>
              <a:t>){</a:t>
            </a:r>
            <a:endParaRPr sz="1100">
              <a:latin typeface="Source Code Pro"/>
              <a:ea typeface="Source Code Pro"/>
              <a:cs typeface="Source Code Pro"/>
              <a:sym typeface="Source Code Pro"/>
            </a:endParaRPr>
          </a:p>
          <a:p>
            <a:pPr indent="0" lvl="0" marL="0" marR="0" rtl="0" algn="l">
              <a:spcBef>
                <a:spcPts val="0"/>
              </a:spcBef>
              <a:spcAft>
                <a:spcPts val="0"/>
              </a:spcAft>
              <a:buNone/>
            </a:pPr>
            <a:r>
              <a:rPr lang="en-GB" sz="1800">
                <a:solidFill>
                  <a:srgbClr val="E5C07B"/>
                </a:solidFill>
                <a:latin typeface="Source Code Pro"/>
                <a:ea typeface="Source Code Pro"/>
                <a:cs typeface="Source Code Pro"/>
                <a:sym typeface="Source Code Pro"/>
              </a:rPr>
              <a:t>  console</a:t>
            </a:r>
            <a:r>
              <a:rPr lang="en-GB" sz="1800">
                <a:solidFill>
                  <a:srgbClr val="BBBBBB"/>
                </a:solidFill>
                <a:latin typeface="Source Code Pro"/>
                <a:ea typeface="Source Code Pro"/>
                <a:cs typeface="Source Code Pro"/>
                <a:sym typeface="Source Code Pro"/>
              </a:rPr>
              <a:t>.</a:t>
            </a:r>
            <a:r>
              <a:rPr lang="en-GB" sz="1800">
                <a:solidFill>
                  <a:srgbClr val="61AFEF"/>
                </a:solidFill>
                <a:latin typeface="Source Code Pro"/>
                <a:ea typeface="Source Code Pro"/>
                <a:cs typeface="Source Code Pro"/>
                <a:sym typeface="Source Code Pro"/>
              </a:rPr>
              <a:t>log</a:t>
            </a:r>
            <a:r>
              <a:rPr lang="en-GB" sz="1800">
                <a:solidFill>
                  <a:srgbClr val="BBBBBB"/>
                </a:solidFill>
                <a:latin typeface="Source Code Pro"/>
                <a:ea typeface="Source Code Pro"/>
                <a:cs typeface="Source Code Pro"/>
                <a:sym typeface="Source Code Pro"/>
              </a:rPr>
              <a:t>(</a:t>
            </a:r>
            <a:r>
              <a:rPr lang="en-GB" sz="1800">
                <a:solidFill>
                  <a:srgbClr val="E06C75"/>
                </a:solidFill>
                <a:latin typeface="Source Code Pro"/>
                <a:ea typeface="Source Code Pro"/>
                <a:cs typeface="Source Code Pro"/>
                <a:sym typeface="Source Code Pro"/>
              </a:rPr>
              <a:t>res</a:t>
            </a:r>
            <a:r>
              <a:rPr lang="en-GB" sz="1800">
                <a:solidFill>
                  <a:srgbClr val="BBBBBB"/>
                </a:solidFill>
                <a:latin typeface="Source Code Pro"/>
                <a:ea typeface="Source Code Pro"/>
                <a:cs typeface="Source Code Pro"/>
                <a:sym typeface="Source Code Pro"/>
              </a:rPr>
              <a:t>);</a:t>
            </a:r>
            <a:endParaRPr sz="1100">
              <a:latin typeface="Source Code Pro"/>
              <a:ea typeface="Source Code Pro"/>
              <a:cs typeface="Source Code Pro"/>
              <a:sym typeface="Source Code Pro"/>
            </a:endParaRPr>
          </a:p>
          <a:p>
            <a:pPr indent="0" lvl="0" marL="0" marR="0" rtl="0" algn="l">
              <a:spcBef>
                <a:spcPts val="0"/>
              </a:spcBef>
              <a:spcAft>
                <a:spcPts val="0"/>
              </a:spcAft>
              <a:buNone/>
            </a:pPr>
            <a:r>
              <a:rPr lang="en-GB" sz="1800">
                <a:solidFill>
                  <a:srgbClr val="BBBBBB"/>
                </a:solidFill>
                <a:latin typeface="Source Code Pro"/>
                <a:ea typeface="Source Code Pro"/>
                <a:cs typeface="Source Code Pro"/>
                <a:sym typeface="Source Code Pro"/>
              </a:rPr>
              <a:t>})</a:t>
            </a:r>
            <a:endParaRPr sz="1100">
              <a:latin typeface="Source Code Pro"/>
              <a:ea typeface="Source Code Pro"/>
              <a:cs typeface="Source Code Pro"/>
              <a:sym typeface="Source Code Pro"/>
            </a:endParaRPr>
          </a:p>
          <a:p>
            <a:pPr indent="0" lvl="0" marL="0" marR="0" rtl="0" algn="l">
              <a:spcBef>
                <a:spcPts val="0"/>
              </a:spcBef>
              <a:spcAft>
                <a:spcPts val="0"/>
              </a:spcAft>
              <a:buNone/>
            </a:pPr>
            <a:r>
              <a:rPr lang="en-GB" sz="1800">
                <a:solidFill>
                  <a:srgbClr val="BBBBBB"/>
                </a:solidFill>
                <a:latin typeface="Source Code Pro"/>
                <a:ea typeface="Source Code Pro"/>
                <a:cs typeface="Source Code Pro"/>
                <a:sym typeface="Source Code Pro"/>
              </a:rPr>
              <a:t>.</a:t>
            </a:r>
            <a:r>
              <a:rPr lang="en-GB" sz="1800">
                <a:solidFill>
                  <a:srgbClr val="56B6C2"/>
                </a:solidFill>
                <a:latin typeface="Source Code Pro"/>
                <a:ea typeface="Source Code Pro"/>
                <a:cs typeface="Source Code Pro"/>
                <a:sym typeface="Source Code Pro"/>
              </a:rPr>
              <a:t>catch</a:t>
            </a:r>
            <a:r>
              <a:rPr lang="en-GB" sz="1800">
                <a:solidFill>
                  <a:srgbClr val="BBBBBB"/>
                </a:solidFill>
                <a:latin typeface="Source Code Pro"/>
                <a:ea typeface="Source Code Pro"/>
                <a:cs typeface="Source Code Pro"/>
                <a:sym typeface="Source Code Pro"/>
              </a:rPr>
              <a:t>(</a:t>
            </a:r>
            <a:r>
              <a:rPr lang="en-GB" sz="1800">
                <a:solidFill>
                  <a:srgbClr val="C678DD"/>
                </a:solidFill>
                <a:latin typeface="Source Code Pro"/>
                <a:ea typeface="Source Code Pro"/>
                <a:cs typeface="Source Code Pro"/>
                <a:sym typeface="Source Code Pro"/>
              </a:rPr>
              <a:t>function</a:t>
            </a:r>
            <a:r>
              <a:rPr lang="en-GB" sz="1800">
                <a:solidFill>
                  <a:srgbClr val="BBBBBB"/>
                </a:solidFill>
                <a:latin typeface="Source Code Pro"/>
                <a:ea typeface="Source Code Pro"/>
                <a:cs typeface="Source Code Pro"/>
                <a:sym typeface="Source Code Pro"/>
              </a:rPr>
              <a:t>(</a:t>
            </a:r>
            <a:r>
              <a:rPr i="1" lang="en-GB" sz="1800">
                <a:solidFill>
                  <a:srgbClr val="E06C75"/>
                </a:solidFill>
                <a:latin typeface="Source Code Pro"/>
                <a:ea typeface="Source Code Pro"/>
                <a:cs typeface="Source Code Pro"/>
                <a:sym typeface="Source Code Pro"/>
              </a:rPr>
              <a:t>error</a:t>
            </a:r>
            <a:r>
              <a:rPr lang="en-GB" sz="1800">
                <a:solidFill>
                  <a:srgbClr val="BBBBBB"/>
                </a:solidFill>
                <a:latin typeface="Source Code Pro"/>
                <a:ea typeface="Source Code Pro"/>
                <a:cs typeface="Source Code Pro"/>
                <a:sym typeface="Source Code Pro"/>
              </a:rPr>
              <a:t>){</a:t>
            </a:r>
            <a:endParaRPr sz="1100">
              <a:latin typeface="Source Code Pro"/>
              <a:ea typeface="Source Code Pro"/>
              <a:cs typeface="Source Code Pro"/>
              <a:sym typeface="Source Code Pro"/>
            </a:endParaRPr>
          </a:p>
          <a:p>
            <a:pPr indent="0" lvl="0" marL="0" marR="0" rtl="0" algn="l">
              <a:spcBef>
                <a:spcPts val="0"/>
              </a:spcBef>
              <a:spcAft>
                <a:spcPts val="0"/>
              </a:spcAft>
              <a:buNone/>
            </a:pPr>
            <a:r>
              <a:rPr lang="en-GB" sz="1800">
                <a:solidFill>
                  <a:srgbClr val="E5C07B"/>
                </a:solidFill>
                <a:latin typeface="Source Code Pro"/>
                <a:ea typeface="Source Code Pro"/>
                <a:cs typeface="Source Code Pro"/>
                <a:sym typeface="Source Code Pro"/>
              </a:rPr>
              <a:t>  console</a:t>
            </a:r>
            <a:r>
              <a:rPr lang="en-GB" sz="1800">
                <a:solidFill>
                  <a:srgbClr val="BBBBBB"/>
                </a:solidFill>
                <a:latin typeface="Source Code Pro"/>
                <a:ea typeface="Source Code Pro"/>
                <a:cs typeface="Source Code Pro"/>
                <a:sym typeface="Source Code Pro"/>
              </a:rPr>
              <a:t>.</a:t>
            </a:r>
            <a:r>
              <a:rPr lang="en-GB" sz="1800">
                <a:solidFill>
                  <a:srgbClr val="61AFEF"/>
                </a:solidFill>
                <a:latin typeface="Source Code Pro"/>
                <a:ea typeface="Source Code Pro"/>
                <a:cs typeface="Source Code Pro"/>
                <a:sym typeface="Source Code Pro"/>
              </a:rPr>
              <a:t>log</a:t>
            </a:r>
            <a:r>
              <a:rPr lang="en-GB" sz="1800">
                <a:solidFill>
                  <a:srgbClr val="BBBBBB"/>
                </a:solidFill>
                <a:latin typeface="Source Code Pro"/>
                <a:ea typeface="Source Code Pro"/>
                <a:cs typeface="Source Code Pro"/>
                <a:sym typeface="Source Code Pro"/>
              </a:rPr>
              <a:t>(</a:t>
            </a:r>
            <a:r>
              <a:rPr lang="en-GB" sz="1800">
                <a:solidFill>
                  <a:srgbClr val="E06C75"/>
                </a:solidFill>
                <a:latin typeface="Source Code Pro"/>
                <a:ea typeface="Source Code Pro"/>
                <a:cs typeface="Source Code Pro"/>
                <a:sym typeface="Source Code Pro"/>
              </a:rPr>
              <a:t>error</a:t>
            </a:r>
            <a:r>
              <a:rPr lang="en-GB" sz="1800">
                <a:solidFill>
                  <a:srgbClr val="BBBBBB"/>
                </a:solidFill>
                <a:latin typeface="Source Code Pro"/>
                <a:ea typeface="Source Code Pro"/>
                <a:cs typeface="Source Code Pro"/>
                <a:sym typeface="Source Code Pro"/>
              </a:rPr>
              <a:t>);</a:t>
            </a:r>
            <a:endParaRPr sz="1100">
              <a:latin typeface="Source Code Pro"/>
              <a:ea typeface="Source Code Pro"/>
              <a:cs typeface="Source Code Pro"/>
              <a:sym typeface="Source Code Pro"/>
            </a:endParaRPr>
          </a:p>
          <a:p>
            <a:pPr indent="0" lvl="0" marL="0" marR="0" rtl="0" algn="l">
              <a:spcBef>
                <a:spcPts val="0"/>
              </a:spcBef>
              <a:spcAft>
                <a:spcPts val="0"/>
              </a:spcAft>
              <a:buNone/>
            </a:pPr>
            <a:r>
              <a:rPr lang="en-GB" sz="1800">
                <a:solidFill>
                  <a:srgbClr val="BBBBBB"/>
                </a:solidFill>
                <a:latin typeface="Source Code Pro"/>
                <a:ea typeface="Source Code Pro"/>
                <a:cs typeface="Source Code Pro"/>
                <a:sym typeface="Source Code Pro"/>
              </a:rPr>
              <a:t>})</a:t>
            </a:r>
            <a:endParaRPr sz="1100">
              <a:latin typeface="Source Code Pro"/>
              <a:ea typeface="Source Code Pro"/>
              <a:cs typeface="Source Code Pro"/>
              <a:sym typeface="Source Code Pro"/>
            </a:endParaRPr>
          </a:p>
          <a:p>
            <a:pPr indent="0" lvl="0" marL="0" marR="0" rtl="0" algn="l">
              <a:spcBef>
                <a:spcPts val="0"/>
              </a:spcBef>
              <a:spcAft>
                <a:spcPts val="0"/>
              </a:spcAft>
              <a:buNone/>
            </a:pPr>
            <a:br>
              <a:rPr lang="en-GB" sz="1800">
                <a:solidFill>
                  <a:srgbClr val="BBBBBB"/>
                </a:solidFill>
                <a:latin typeface="Source Code Pro"/>
                <a:ea typeface="Source Code Pro"/>
                <a:cs typeface="Source Code Pro"/>
                <a:sym typeface="Source Code Pro"/>
              </a:rPr>
            </a:br>
            <a:endParaRPr sz="1800">
              <a:solidFill>
                <a:srgbClr val="BBBBBB"/>
              </a:solidFill>
              <a:latin typeface="Source Code Pro"/>
              <a:ea typeface="Source Code Pro"/>
              <a:cs typeface="Source Code Pro"/>
              <a:sym typeface="Source Code Pro"/>
            </a:endParaRPr>
          </a:p>
        </p:txBody>
      </p:sp>
      <p:sp>
        <p:nvSpPr>
          <p:cNvPr id="904" name="Google Shape;904;p76"/>
          <p:cNvSpPr txBox="1"/>
          <p:nvPr/>
        </p:nvSpPr>
        <p:spPr>
          <a:xfrm>
            <a:off x="371475" y="385632"/>
            <a:ext cx="10314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00B498"/>
                </a:solidFill>
                <a:latin typeface="Calibri"/>
                <a:ea typeface="Calibri"/>
                <a:cs typeface="Calibri"/>
                <a:sym typeface="Calibri"/>
              </a:rPr>
              <a:t>FETCH</a:t>
            </a:r>
            <a:endParaRPr sz="1100"/>
          </a:p>
        </p:txBody>
      </p:sp>
      <p:sp>
        <p:nvSpPr>
          <p:cNvPr id="905" name="Google Shape;905;p76"/>
          <p:cNvSpPr/>
          <p:nvPr/>
        </p:nvSpPr>
        <p:spPr>
          <a:xfrm>
            <a:off x="3959325" y="922125"/>
            <a:ext cx="3959400" cy="3670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61AFEF"/>
                </a:solidFill>
                <a:latin typeface="Source Code Pro"/>
                <a:ea typeface="Source Code Pro"/>
                <a:cs typeface="Source Code Pro"/>
                <a:sym typeface="Source Code Pro"/>
              </a:rPr>
              <a:t>fetch</a:t>
            </a:r>
            <a:r>
              <a:rPr lang="en-GB">
                <a:solidFill>
                  <a:srgbClr val="BBBBBB"/>
                </a:solidFill>
                <a:latin typeface="Source Code Pro"/>
                <a:ea typeface="Source Code Pro"/>
                <a:cs typeface="Source Code Pro"/>
                <a:sym typeface="Source Code Pro"/>
              </a:rPr>
              <a:t>(</a:t>
            </a:r>
            <a:r>
              <a:rPr lang="en-GB">
                <a:solidFill>
                  <a:srgbClr val="E06C75"/>
                </a:solidFill>
                <a:latin typeface="Source Code Pro"/>
                <a:ea typeface="Source Code Pro"/>
                <a:cs typeface="Source Code Pro"/>
                <a:sym typeface="Source Code Pro"/>
              </a:rPr>
              <a:t>url</a:t>
            </a:r>
            <a:r>
              <a:rPr lang="en-GB">
                <a:solidFill>
                  <a:srgbClr val="BBBBBB"/>
                </a:solidFill>
                <a:latin typeface="Source Code Pro"/>
                <a:ea typeface="Source Code Pro"/>
                <a:cs typeface="Source Code Pro"/>
                <a:sym typeface="Source Code Pro"/>
              </a:rPr>
              <a:t>, {</a:t>
            </a:r>
            <a:endParaRPr sz="700">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E06C75"/>
                </a:solidFill>
                <a:latin typeface="Source Code Pro"/>
                <a:ea typeface="Source Code Pro"/>
                <a:cs typeface="Source Code Pro"/>
                <a:sym typeface="Source Code Pro"/>
              </a:rPr>
              <a:t>  method</a:t>
            </a:r>
            <a:r>
              <a:rPr lang="en-GB">
                <a:solidFill>
                  <a:srgbClr val="BBBBBB"/>
                </a:solidFill>
                <a:latin typeface="Source Code Pro"/>
                <a:ea typeface="Source Code Pro"/>
                <a:cs typeface="Source Code Pro"/>
                <a:sym typeface="Source Code Pro"/>
              </a:rPr>
              <a:t>: </a:t>
            </a:r>
            <a:r>
              <a:rPr lang="en-GB">
                <a:solidFill>
                  <a:srgbClr val="98C378"/>
                </a:solidFill>
                <a:latin typeface="Source Code Pro"/>
                <a:ea typeface="Source Code Pro"/>
                <a:cs typeface="Source Code Pro"/>
                <a:sym typeface="Source Code Pro"/>
              </a:rPr>
              <a:t>'</a:t>
            </a:r>
            <a:r>
              <a:rPr lang="en-GB">
                <a:solidFill>
                  <a:srgbClr val="98C379"/>
                </a:solidFill>
                <a:latin typeface="Source Code Pro"/>
                <a:ea typeface="Source Code Pro"/>
                <a:cs typeface="Source Code Pro"/>
                <a:sym typeface="Source Code Pro"/>
              </a:rPr>
              <a:t>POST</a:t>
            </a:r>
            <a:r>
              <a:rPr lang="en-GB">
                <a:solidFill>
                  <a:srgbClr val="98C378"/>
                </a:solidFill>
                <a:latin typeface="Source Code Pro"/>
                <a:ea typeface="Source Code Pro"/>
                <a:cs typeface="Source Code Pro"/>
                <a:sym typeface="Source Code Pro"/>
              </a:rPr>
              <a:t>'</a:t>
            </a:r>
            <a:r>
              <a:rPr lang="en-GB">
                <a:solidFill>
                  <a:srgbClr val="BBBBBB"/>
                </a:solidFill>
                <a:latin typeface="Source Code Pro"/>
                <a:ea typeface="Source Code Pro"/>
                <a:cs typeface="Source Code Pro"/>
                <a:sym typeface="Source Code Pro"/>
              </a:rPr>
              <a:t>,</a:t>
            </a:r>
            <a:endParaRPr sz="700">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E06C75"/>
                </a:solidFill>
                <a:latin typeface="Source Code Pro"/>
                <a:ea typeface="Source Code Pro"/>
                <a:cs typeface="Source Code Pro"/>
                <a:sym typeface="Source Code Pro"/>
              </a:rPr>
              <a:t>  body</a:t>
            </a:r>
            <a:r>
              <a:rPr lang="en-GB">
                <a:solidFill>
                  <a:srgbClr val="BBBBBB"/>
                </a:solidFill>
                <a:latin typeface="Source Code Pro"/>
                <a:ea typeface="Source Code Pro"/>
                <a:cs typeface="Source Code Pro"/>
                <a:sym typeface="Source Code Pro"/>
              </a:rPr>
              <a:t>: </a:t>
            </a:r>
            <a:r>
              <a:rPr lang="en-GB">
                <a:solidFill>
                  <a:srgbClr val="D19A66"/>
                </a:solidFill>
                <a:latin typeface="Source Code Pro"/>
                <a:ea typeface="Source Code Pro"/>
                <a:cs typeface="Source Code Pro"/>
                <a:sym typeface="Source Code Pro"/>
              </a:rPr>
              <a:t>JSON</a:t>
            </a:r>
            <a:r>
              <a:rPr lang="en-GB">
                <a:solidFill>
                  <a:srgbClr val="BBBBBB"/>
                </a:solidFill>
                <a:latin typeface="Source Code Pro"/>
                <a:ea typeface="Source Code Pro"/>
                <a:cs typeface="Source Code Pro"/>
                <a:sym typeface="Source Code Pro"/>
              </a:rPr>
              <a:t>.</a:t>
            </a:r>
            <a:r>
              <a:rPr lang="en-GB">
                <a:solidFill>
                  <a:srgbClr val="56B6C2"/>
                </a:solidFill>
                <a:latin typeface="Source Code Pro"/>
                <a:ea typeface="Source Code Pro"/>
                <a:cs typeface="Source Code Pro"/>
                <a:sym typeface="Source Code Pro"/>
              </a:rPr>
              <a:t>stringify</a:t>
            </a:r>
            <a:r>
              <a:rPr lang="en-GB">
                <a:solidFill>
                  <a:srgbClr val="BBBBBB"/>
                </a:solidFill>
                <a:latin typeface="Source Code Pro"/>
                <a:ea typeface="Source Code Pro"/>
                <a:cs typeface="Source Code Pro"/>
                <a:sym typeface="Source Code Pro"/>
              </a:rPr>
              <a:t>({</a:t>
            </a:r>
            <a:endParaRPr sz="700">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E06C75"/>
                </a:solidFill>
                <a:latin typeface="Source Code Pro"/>
                <a:ea typeface="Source Code Pro"/>
                <a:cs typeface="Source Code Pro"/>
                <a:sym typeface="Source Code Pro"/>
              </a:rPr>
              <a:t>  name</a:t>
            </a:r>
            <a:r>
              <a:rPr lang="en-GB">
                <a:solidFill>
                  <a:srgbClr val="BBBBBB"/>
                </a:solidFill>
                <a:latin typeface="Source Code Pro"/>
                <a:ea typeface="Source Code Pro"/>
                <a:cs typeface="Source Code Pro"/>
                <a:sym typeface="Source Code Pro"/>
              </a:rPr>
              <a:t>: </a:t>
            </a:r>
            <a:r>
              <a:rPr lang="en-GB">
                <a:solidFill>
                  <a:srgbClr val="98C378"/>
                </a:solidFill>
                <a:latin typeface="Source Code Pro"/>
                <a:ea typeface="Source Code Pro"/>
                <a:cs typeface="Source Code Pro"/>
                <a:sym typeface="Source Code Pro"/>
              </a:rPr>
              <a:t>'</a:t>
            </a:r>
            <a:r>
              <a:rPr lang="en-GB">
                <a:solidFill>
                  <a:srgbClr val="98C379"/>
                </a:solidFill>
                <a:latin typeface="Source Code Pro"/>
                <a:ea typeface="Source Code Pro"/>
                <a:cs typeface="Source Code Pro"/>
                <a:sym typeface="Source Code Pro"/>
              </a:rPr>
              <a:t>red</a:t>
            </a:r>
            <a:r>
              <a:rPr lang="en-GB">
                <a:solidFill>
                  <a:srgbClr val="98C378"/>
                </a:solidFill>
                <a:latin typeface="Source Code Pro"/>
                <a:ea typeface="Source Code Pro"/>
                <a:cs typeface="Source Code Pro"/>
                <a:sym typeface="Source Code Pro"/>
              </a:rPr>
              <a:t>'</a:t>
            </a:r>
            <a:r>
              <a:rPr lang="en-GB">
                <a:solidFill>
                  <a:srgbClr val="BBBBBB"/>
                </a:solidFill>
                <a:latin typeface="Source Code Pro"/>
                <a:ea typeface="Source Code Pro"/>
                <a:cs typeface="Source Code Pro"/>
                <a:sym typeface="Source Code Pro"/>
              </a:rPr>
              <a:t>,</a:t>
            </a:r>
            <a:endParaRPr sz="700">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E06C75"/>
                </a:solidFill>
                <a:latin typeface="Source Code Pro"/>
                <a:ea typeface="Source Code Pro"/>
                <a:cs typeface="Source Code Pro"/>
                <a:sym typeface="Source Code Pro"/>
              </a:rPr>
              <a:t>  login</a:t>
            </a:r>
            <a:r>
              <a:rPr lang="en-GB">
                <a:solidFill>
                  <a:srgbClr val="BBBBBB"/>
                </a:solidFill>
                <a:latin typeface="Source Code Pro"/>
                <a:ea typeface="Source Code Pro"/>
                <a:cs typeface="Source Code Pro"/>
                <a:sym typeface="Source Code Pro"/>
              </a:rPr>
              <a:t>: </a:t>
            </a:r>
            <a:r>
              <a:rPr lang="en-GB">
                <a:solidFill>
                  <a:srgbClr val="98C378"/>
                </a:solidFill>
                <a:latin typeface="Source Code Pro"/>
                <a:ea typeface="Source Code Pro"/>
                <a:cs typeface="Source Code Pro"/>
                <a:sym typeface="Source Code Pro"/>
              </a:rPr>
              <a:t>'</a:t>
            </a:r>
            <a:r>
              <a:rPr lang="en-GB">
                <a:solidFill>
                  <a:srgbClr val="98C379"/>
                </a:solidFill>
                <a:latin typeface="Source Code Pro"/>
                <a:ea typeface="Source Code Pro"/>
                <a:cs typeface="Source Code Pro"/>
                <a:sym typeface="Source Code Pro"/>
              </a:rPr>
              <a:t>redmonster</a:t>
            </a:r>
            <a:r>
              <a:rPr lang="en-GB">
                <a:solidFill>
                  <a:srgbClr val="98C378"/>
                </a:solidFill>
                <a:latin typeface="Source Code Pro"/>
                <a:ea typeface="Source Code Pro"/>
                <a:cs typeface="Source Code Pro"/>
                <a:sym typeface="Source Code Pro"/>
              </a:rPr>
              <a:t>'</a:t>
            </a:r>
            <a:r>
              <a:rPr lang="en-GB">
                <a:solidFill>
                  <a:srgbClr val="BBBBBB"/>
                </a:solidFill>
                <a:latin typeface="Source Code Pro"/>
                <a:ea typeface="Source Code Pro"/>
                <a:cs typeface="Source Code Pro"/>
                <a:sym typeface="Source Code Pro"/>
              </a:rPr>
              <a:t>,</a:t>
            </a:r>
            <a:endParaRPr sz="700">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BBBBBB"/>
                </a:solidFill>
                <a:latin typeface="Source Code Pro"/>
                <a:ea typeface="Source Code Pro"/>
                <a:cs typeface="Source Code Pro"/>
                <a:sym typeface="Source Code Pro"/>
              </a:rPr>
              <a:t>  })</a:t>
            </a:r>
            <a:endParaRPr sz="700">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BBBBBB"/>
                </a:solidFill>
                <a:latin typeface="Source Code Pro"/>
                <a:ea typeface="Source Code Pro"/>
                <a:cs typeface="Source Code Pro"/>
                <a:sym typeface="Source Code Pro"/>
              </a:rPr>
              <a:t>})</a:t>
            </a:r>
            <a:endParaRPr sz="700">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BBBBBB"/>
                </a:solidFill>
                <a:latin typeface="Source Code Pro"/>
                <a:ea typeface="Source Code Pro"/>
                <a:cs typeface="Source Code Pro"/>
                <a:sym typeface="Source Code Pro"/>
              </a:rPr>
              <a:t>.</a:t>
            </a:r>
            <a:r>
              <a:rPr lang="en-GB">
                <a:solidFill>
                  <a:srgbClr val="56B6C2"/>
                </a:solidFill>
                <a:latin typeface="Source Code Pro"/>
                <a:ea typeface="Source Code Pro"/>
                <a:cs typeface="Source Code Pro"/>
                <a:sym typeface="Source Code Pro"/>
              </a:rPr>
              <a:t>then</a:t>
            </a:r>
            <a:r>
              <a:rPr lang="en-GB">
                <a:solidFill>
                  <a:srgbClr val="BBBBBB"/>
                </a:solidFill>
                <a:latin typeface="Source Code Pro"/>
                <a:ea typeface="Source Code Pro"/>
                <a:cs typeface="Source Code Pro"/>
                <a:sym typeface="Source Code Pro"/>
              </a:rPr>
              <a:t>(</a:t>
            </a:r>
            <a:r>
              <a:rPr lang="en-GB">
                <a:solidFill>
                  <a:srgbClr val="C678DD"/>
                </a:solidFill>
                <a:latin typeface="Source Code Pro"/>
                <a:ea typeface="Source Code Pro"/>
                <a:cs typeface="Source Code Pro"/>
                <a:sym typeface="Source Code Pro"/>
              </a:rPr>
              <a:t>function</a:t>
            </a:r>
            <a:r>
              <a:rPr lang="en-GB">
                <a:solidFill>
                  <a:srgbClr val="BBBBBB"/>
                </a:solidFill>
                <a:latin typeface="Source Code Pro"/>
                <a:ea typeface="Source Code Pro"/>
                <a:cs typeface="Source Code Pro"/>
                <a:sym typeface="Source Code Pro"/>
              </a:rPr>
              <a:t> (</a:t>
            </a:r>
            <a:r>
              <a:rPr i="1" lang="en-GB">
                <a:solidFill>
                  <a:srgbClr val="E06C75"/>
                </a:solidFill>
                <a:latin typeface="Source Code Pro"/>
                <a:ea typeface="Source Code Pro"/>
                <a:cs typeface="Source Code Pro"/>
                <a:sym typeface="Source Code Pro"/>
              </a:rPr>
              <a:t>data</a:t>
            </a:r>
            <a:r>
              <a:rPr lang="en-GB">
                <a:solidFill>
                  <a:srgbClr val="BBBBBB"/>
                </a:solidFill>
                <a:latin typeface="Source Code Pro"/>
                <a:ea typeface="Source Code Pro"/>
                <a:cs typeface="Source Code Pro"/>
                <a:sym typeface="Source Code Pro"/>
              </a:rPr>
              <a:t>) {</a:t>
            </a:r>
            <a:endParaRPr>
              <a:solidFill>
                <a:srgbClr val="BBBBBB"/>
              </a:solidFill>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BBBBBB"/>
                </a:solidFill>
                <a:latin typeface="Source Code Pro"/>
                <a:ea typeface="Source Code Pro"/>
                <a:cs typeface="Source Code Pro"/>
                <a:sym typeface="Source Code Pro"/>
              </a:rPr>
              <a:t>  //return data.json();</a:t>
            </a:r>
            <a:endParaRPr>
              <a:solidFill>
                <a:srgbClr val="BBBBBB"/>
              </a:solidFill>
              <a:latin typeface="Source Code Pro"/>
              <a:ea typeface="Source Code Pro"/>
              <a:cs typeface="Source Code Pro"/>
              <a:sym typeface="Source Code Pro"/>
            </a:endParaRPr>
          </a:p>
          <a:p>
            <a:pPr indent="0" lvl="0" marL="0" marR="0" rtl="0" algn="l">
              <a:spcBef>
                <a:spcPts val="0"/>
              </a:spcBef>
              <a:spcAft>
                <a:spcPts val="0"/>
              </a:spcAft>
              <a:buNone/>
            </a:pPr>
            <a:r>
              <a:rPr i="1" lang="en-GB">
                <a:solidFill>
                  <a:srgbClr val="7F848E"/>
                </a:solidFill>
                <a:latin typeface="Source Code Pro"/>
                <a:ea typeface="Source Code Pro"/>
                <a:cs typeface="Source Code Pro"/>
                <a:sym typeface="Source Code Pro"/>
              </a:rPr>
              <a:t>//</a:t>
            </a:r>
            <a:r>
              <a:rPr lang="en-GB">
                <a:solidFill>
                  <a:srgbClr val="7F848E"/>
                </a:solidFill>
                <a:latin typeface="Source Code Pro"/>
                <a:ea typeface="Source Code Pro"/>
                <a:cs typeface="Source Code Pro"/>
                <a:sym typeface="Source Code Pro"/>
              </a:rPr>
              <a:t>do something</a:t>
            </a:r>
            <a:endParaRPr>
              <a:solidFill>
                <a:srgbClr val="BBBBBB"/>
              </a:solidFill>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BBBBBB"/>
                </a:solidFill>
                <a:latin typeface="Source Code Pro"/>
                <a:ea typeface="Source Code Pro"/>
                <a:cs typeface="Source Code Pro"/>
                <a:sym typeface="Source Code Pro"/>
              </a:rPr>
              <a:t>})</a:t>
            </a:r>
            <a:endParaRPr>
              <a:solidFill>
                <a:srgbClr val="BBBBBB"/>
              </a:solidFill>
              <a:latin typeface="Source Code Pro"/>
              <a:ea typeface="Source Code Pro"/>
              <a:cs typeface="Source Code Pro"/>
              <a:sym typeface="Source Code Pro"/>
            </a:endParaRPr>
          </a:p>
          <a:p>
            <a:pPr indent="0" lvl="0" marL="0" rtl="0" algn="l">
              <a:spcBef>
                <a:spcPts val="0"/>
              </a:spcBef>
              <a:spcAft>
                <a:spcPts val="0"/>
              </a:spcAft>
              <a:buNone/>
            </a:pPr>
            <a:r>
              <a:rPr lang="en-GB">
                <a:solidFill>
                  <a:srgbClr val="BBBBBB"/>
                </a:solidFill>
                <a:latin typeface="Source Code Pro"/>
                <a:ea typeface="Source Code Pro"/>
                <a:cs typeface="Source Code Pro"/>
                <a:sym typeface="Source Code Pro"/>
              </a:rPr>
              <a:t>.</a:t>
            </a:r>
            <a:r>
              <a:rPr lang="en-GB">
                <a:solidFill>
                  <a:srgbClr val="56B6C2"/>
                </a:solidFill>
                <a:latin typeface="Source Code Pro"/>
                <a:ea typeface="Source Code Pro"/>
                <a:cs typeface="Source Code Pro"/>
                <a:sym typeface="Source Code Pro"/>
              </a:rPr>
              <a:t>then</a:t>
            </a:r>
            <a:r>
              <a:rPr lang="en-GB">
                <a:solidFill>
                  <a:srgbClr val="BBBBBB"/>
                </a:solidFill>
                <a:latin typeface="Source Code Pro"/>
                <a:ea typeface="Source Code Pro"/>
                <a:cs typeface="Source Code Pro"/>
                <a:sym typeface="Source Code Pro"/>
              </a:rPr>
              <a:t>(</a:t>
            </a:r>
            <a:r>
              <a:rPr lang="en-GB">
                <a:solidFill>
                  <a:srgbClr val="C678DD"/>
                </a:solidFill>
                <a:latin typeface="Source Code Pro"/>
                <a:ea typeface="Source Code Pro"/>
                <a:cs typeface="Source Code Pro"/>
                <a:sym typeface="Source Code Pro"/>
              </a:rPr>
              <a:t>function</a:t>
            </a:r>
            <a:r>
              <a:rPr lang="en-GB">
                <a:solidFill>
                  <a:srgbClr val="BBBBBB"/>
                </a:solidFill>
                <a:latin typeface="Source Code Pro"/>
                <a:ea typeface="Source Code Pro"/>
                <a:cs typeface="Source Code Pro"/>
                <a:sym typeface="Source Code Pro"/>
              </a:rPr>
              <a:t> (</a:t>
            </a:r>
            <a:r>
              <a:rPr i="1" lang="en-GB">
                <a:solidFill>
                  <a:srgbClr val="E06C75"/>
                </a:solidFill>
                <a:latin typeface="Source Code Pro"/>
                <a:ea typeface="Source Code Pro"/>
                <a:cs typeface="Source Code Pro"/>
                <a:sym typeface="Source Code Pro"/>
              </a:rPr>
              <a:t>data</a:t>
            </a:r>
            <a:r>
              <a:rPr lang="en-GB">
                <a:solidFill>
                  <a:srgbClr val="BBBBBB"/>
                </a:solidFill>
                <a:latin typeface="Source Code Pro"/>
                <a:ea typeface="Source Code Pro"/>
                <a:cs typeface="Source Code Pro"/>
                <a:sym typeface="Source Code Pro"/>
              </a:rPr>
              <a:t>) {</a:t>
            </a:r>
            <a:endParaRPr>
              <a:solidFill>
                <a:srgbClr val="BBBBBB"/>
              </a:solidFill>
              <a:latin typeface="Source Code Pro"/>
              <a:ea typeface="Source Code Pro"/>
              <a:cs typeface="Source Code Pro"/>
              <a:sym typeface="Source Code Pro"/>
            </a:endParaRPr>
          </a:p>
          <a:p>
            <a:pPr indent="0" lvl="0" marL="0" rtl="0" algn="l">
              <a:spcBef>
                <a:spcPts val="0"/>
              </a:spcBef>
              <a:spcAft>
                <a:spcPts val="0"/>
              </a:spcAft>
              <a:buClr>
                <a:schemeClr val="dk1"/>
              </a:buClr>
              <a:buFont typeface="Arial"/>
              <a:buNone/>
            </a:pPr>
            <a:r>
              <a:rPr lang="en-GB">
                <a:solidFill>
                  <a:srgbClr val="BBBBBB"/>
                </a:solidFill>
                <a:latin typeface="Source Code Pro"/>
                <a:ea typeface="Source Code Pro"/>
                <a:cs typeface="Source Code Pro"/>
                <a:sym typeface="Source Code Pro"/>
              </a:rPr>
              <a:t>  //process the return earlier</a:t>
            </a:r>
            <a:endParaRPr>
              <a:solidFill>
                <a:srgbClr val="BBBBBB"/>
              </a:solidFill>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BBBBBB"/>
                </a:solidFill>
                <a:latin typeface="Source Code Pro"/>
                <a:ea typeface="Source Code Pro"/>
                <a:cs typeface="Source Code Pro"/>
                <a:sym typeface="Source Code Pro"/>
              </a:rPr>
              <a:t>}).</a:t>
            </a:r>
            <a:endParaRPr>
              <a:solidFill>
                <a:srgbClr val="BBBBBB"/>
              </a:solidFill>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BBBBBB"/>
                </a:solidFill>
                <a:latin typeface="Source Code Pro"/>
                <a:ea typeface="Source Code Pro"/>
                <a:cs typeface="Source Code Pro"/>
                <a:sym typeface="Source Code Pro"/>
              </a:rPr>
              <a:t>.</a:t>
            </a:r>
            <a:r>
              <a:rPr lang="en-GB">
                <a:solidFill>
                  <a:srgbClr val="56B6C2"/>
                </a:solidFill>
                <a:latin typeface="Source Code Pro"/>
                <a:ea typeface="Source Code Pro"/>
                <a:cs typeface="Source Code Pro"/>
                <a:sym typeface="Source Code Pro"/>
              </a:rPr>
              <a:t>catch</a:t>
            </a:r>
            <a:r>
              <a:rPr lang="en-GB">
                <a:solidFill>
                  <a:srgbClr val="BBBBBB"/>
                </a:solidFill>
                <a:latin typeface="Source Code Pro"/>
                <a:ea typeface="Source Code Pro"/>
                <a:cs typeface="Source Code Pro"/>
                <a:sym typeface="Source Code Pro"/>
              </a:rPr>
              <a:t>(</a:t>
            </a:r>
            <a:r>
              <a:rPr lang="en-GB">
                <a:solidFill>
                  <a:srgbClr val="C678DD"/>
                </a:solidFill>
                <a:latin typeface="Source Code Pro"/>
                <a:ea typeface="Source Code Pro"/>
                <a:cs typeface="Source Code Pro"/>
                <a:sym typeface="Source Code Pro"/>
              </a:rPr>
              <a:t>function</a:t>
            </a:r>
            <a:r>
              <a:rPr lang="en-GB">
                <a:solidFill>
                  <a:srgbClr val="BBBBBB"/>
                </a:solidFill>
                <a:latin typeface="Source Code Pro"/>
                <a:ea typeface="Source Code Pro"/>
                <a:cs typeface="Source Code Pro"/>
                <a:sym typeface="Source Code Pro"/>
              </a:rPr>
              <a:t> (</a:t>
            </a:r>
            <a:r>
              <a:rPr i="1" lang="en-GB">
                <a:solidFill>
                  <a:srgbClr val="E06C75"/>
                </a:solidFill>
                <a:latin typeface="Source Code Pro"/>
                <a:ea typeface="Source Code Pro"/>
                <a:cs typeface="Source Code Pro"/>
                <a:sym typeface="Source Code Pro"/>
              </a:rPr>
              <a:t>error</a:t>
            </a:r>
            <a:r>
              <a:rPr lang="en-GB">
                <a:solidFill>
                  <a:srgbClr val="BBBBBB"/>
                </a:solidFill>
                <a:latin typeface="Source Code Pro"/>
                <a:ea typeface="Source Code Pro"/>
                <a:cs typeface="Source Code Pro"/>
                <a:sym typeface="Source Code Pro"/>
              </a:rPr>
              <a:t>){</a:t>
            </a:r>
            <a:endParaRPr sz="700">
              <a:latin typeface="Source Code Pro"/>
              <a:ea typeface="Source Code Pro"/>
              <a:cs typeface="Source Code Pro"/>
              <a:sym typeface="Source Code Pro"/>
            </a:endParaRPr>
          </a:p>
          <a:p>
            <a:pPr indent="0" lvl="0" marL="0" marR="0" rtl="0" algn="l">
              <a:spcBef>
                <a:spcPts val="0"/>
              </a:spcBef>
              <a:spcAft>
                <a:spcPts val="0"/>
              </a:spcAft>
              <a:buNone/>
            </a:pPr>
            <a:r>
              <a:rPr i="1" lang="en-GB">
                <a:solidFill>
                  <a:srgbClr val="7F848E"/>
                </a:solidFill>
                <a:latin typeface="Source Code Pro"/>
                <a:ea typeface="Source Code Pro"/>
                <a:cs typeface="Source Code Pro"/>
                <a:sym typeface="Source Code Pro"/>
              </a:rPr>
              <a:t>//</a:t>
            </a:r>
            <a:r>
              <a:rPr lang="en-GB">
                <a:solidFill>
                  <a:srgbClr val="7F848E"/>
                </a:solidFill>
                <a:latin typeface="Source Code Pro"/>
                <a:ea typeface="Source Code Pro"/>
                <a:cs typeface="Source Code Pro"/>
                <a:sym typeface="Source Code Pro"/>
              </a:rPr>
              <a:t>handle error</a:t>
            </a:r>
            <a:endParaRPr>
              <a:solidFill>
                <a:srgbClr val="BBBBBB"/>
              </a:solidFill>
              <a:latin typeface="Source Code Pro"/>
              <a:ea typeface="Source Code Pro"/>
              <a:cs typeface="Source Code Pro"/>
              <a:sym typeface="Source Code Pro"/>
            </a:endParaRPr>
          </a:p>
          <a:p>
            <a:pPr indent="0" lvl="0" marL="0" marR="0" rtl="0" algn="l">
              <a:spcBef>
                <a:spcPts val="0"/>
              </a:spcBef>
              <a:spcAft>
                <a:spcPts val="0"/>
              </a:spcAft>
              <a:buNone/>
            </a:pPr>
            <a:r>
              <a:rPr lang="en-GB">
                <a:solidFill>
                  <a:srgbClr val="BBBBBB"/>
                </a:solidFill>
                <a:latin typeface="Source Code Pro"/>
                <a:ea typeface="Source Code Pro"/>
                <a:cs typeface="Source Code Pro"/>
                <a:sym typeface="Source Code Pro"/>
              </a:rPr>
              <a:t>})</a:t>
            </a:r>
            <a:endParaRPr>
              <a:solidFill>
                <a:srgbClr val="BBBBBB"/>
              </a:solidFill>
              <a:latin typeface="Source Code Pro"/>
              <a:ea typeface="Source Code Pro"/>
              <a:cs typeface="Source Code Pro"/>
              <a:sym typeface="Source Code Pro"/>
            </a:endParaRPr>
          </a:p>
        </p:txBody>
      </p:sp>
      <p:sp>
        <p:nvSpPr>
          <p:cNvPr id="906" name="Google Shape;906;p76"/>
          <p:cNvSpPr txBox="1"/>
          <p:nvPr/>
        </p:nvSpPr>
        <p:spPr>
          <a:xfrm>
            <a:off x="3959330" y="437632"/>
            <a:ext cx="29742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00B498"/>
                </a:solidFill>
                <a:latin typeface="Calibri"/>
                <a:ea typeface="Calibri"/>
                <a:cs typeface="Calibri"/>
                <a:sym typeface="Calibri"/>
              </a:rPr>
              <a:t>FETCH with Options</a:t>
            </a:r>
            <a:endParaRPr sz="1100"/>
          </a:p>
        </p:txBody>
      </p:sp>
      <p:sp>
        <p:nvSpPr>
          <p:cNvPr id="907" name="Google Shape;907;p76"/>
          <p:cNvSpPr txBox="1"/>
          <p:nvPr/>
        </p:nvSpPr>
        <p:spPr>
          <a:xfrm>
            <a:off x="4320900" y="4700550"/>
            <a:ext cx="4780800" cy="32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rgbClr val="FFFFFF"/>
                </a:solidFill>
                <a:hlinkClick r:id="rId3">
                  <a:extLst>
                    <a:ext uri="{A12FA001-AC4F-418D-AE19-62706E023703}">
                      <ahyp:hlinkClr val="tx"/>
                    </a:ext>
                  </a:extLst>
                </a:hlinkClick>
              </a:rPr>
              <a:t>https://developer.mozilla.org/en-US/docs/Web/API/Fetch_API/Using_Fetch</a:t>
            </a:r>
            <a:endParaRPr sz="1000">
              <a:solidFill>
                <a:srgbClr val="FFFFFF"/>
              </a:solidFill>
            </a:endParaRPr>
          </a:p>
        </p:txBody>
      </p:sp>
      <p:sp>
        <p:nvSpPr>
          <p:cNvPr id="908" name="Google Shape;908;p7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09" name="Google Shape;909;p7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10" name="Google Shape;910;p76"/>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
        <p:nvSpPr>
          <p:cNvPr id="911" name="Google Shape;911;p76"/>
          <p:cNvSpPr txBox="1"/>
          <p:nvPr/>
        </p:nvSpPr>
        <p:spPr>
          <a:xfrm>
            <a:off x="3826950" y="51086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12" name="Google Shape;912;p76"/>
          <p:cNvPicPr preferRelativeResize="0"/>
          <p:nvPr/>
        </p:nvPicPr>
        <p:blipFill rotWithShape="1">
          <a:blip r:embed="rId4">
            <a:alphaModFix/>
          </a:blip>
          <a:srcRect b="0" l="0" r="0" t="0"/>
          <a:stretch/>
        </p:blipFill>
        <p:spPr>
          <a:xfrm>
            <a:off x="8590343" y="5101562"/>
            <a:ext cx="522377" cy="160222"/>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pic>
        <p:nvPicPr>
          <p:cNvPr id="917" name="Google Shape;917;p77"/>
          <p:cNvPicPr preferRelativeResize="0"/>
          <p:nvPr/>
        </p:nvPicPr>
        <p:blipFill>
          <a:blip r:embed="rId3">
            <a:alphaModFix/>
          </a:blip>
          <a:stretch>
            <a:fillRect/>
          </a:stretch>
        </p:blipFill>
        <p:spPr>
          <a:xfrm>
            <a:off x="125250" y="1089573"/>
            <a:ext cx="6192750" cy="2964349"/>
          </a:xfrm>
          <a:prstGeom prst="rect">
            <a:avLst/>
          </a:prstGeom>
          <a:noFill/>
          <a:ln>
            <a:noFill/>
          </a:ln>
        </p:spPr>
      </p:pic>
      <p:sp>
        <p:nvSpPr>
          <p:cNvPr id="918" name="Google Shape;918;p77"/>
          <p:cNvSpPr txBox="1"/>
          <p:nvPr/>
        </p:nvSpPr>
        <p:spPr>
          <a:xfrm>
            <a:off x="263000" y="412757"/>
            <a:ext cx="10314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00B498"/>
                </a:solidFill>
                <a:latin typeface="Calibri"/>
                <a:ea typeface="Calibri"/>
                <a:cs typeface="Calibri"/>
                <a:sym typeface="Calibri"/>
              </a:rPr>
              <a:t>FETCH</a:t>
            </a:r>
            <a:endParaRPr sz="1100"/>
          </a:p>
        </p:txBody>
      </p:sp>
      <p:sp>
        <p:nvSpPr>
          <p:cNvPr id="919" name="Google Shape;919;p7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20" name="Google Shape;920;p7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21" name="Google Shape;921;p77"/>
          <p:cNvPicPr preferRelativeResize="0"/>
          <p:nvPr/>
        </p:nvPicPr>
        <p:blipFill rotWithShape="1">
          <a:blip r:embed="rId4">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78"/>
          <p:cNvSpPr txBox="1"/>
          <p:nvPr/>
        </p:nvSpPr>
        <p:spPr>
          <a:xfrm>
            <a:off x="3246675" y="4757555"/>
            <a:ext cx="5852100" cy="4419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GB" sz="1200">
                <a:solidFill>
                  <a:schemeClr val="dk1"/>
                </a:solidFill>
                <a:latin typeface="Calibri"/>
                <a:ea typeface="Calibri"/>
                <a:cs typeface="Calibri"/>
                <a:sym typeface="Calibri"/>
              </a:rPr>
              <a:t>Reading &amp; Source: </a:t>
            </a:r>
            <a:r>
              <a:rPr lang="en-GB" sz="1200" u="sng">
                <a:solidFill>
                  <a:schemeClr val="hlink"/>
                </a:solidFill>
                <a:latin typeface="Calibri"/>
                <a:ea typeface="Calibri"/>
                <a:cs typeface="Calibri"/>
                <a:sym typeface="Calibri"/>
                <a:hlinkClick r:id="rId3"/>
              </a:rPr>
              <a:t>https://developer.mozilla.org/en-US/docs/Web/API/Fetch_API</a:t>
            </a:r>
            <a:endParaRPr sz="1200">
              <a:solidFill>
                <a:schemeClr val="dk1"/>
              </a:solidFill>
              <a:latin typeface="Calibri"/>
              <a:ea typeface="Calibri"/>
              <a:cs typeface="Calibri"/>
              <a:sym typeface="Calibri"/>
            </a:endParaRPr>
          </a:p>
        </p:txBody>
      </p:sp>
      <p:sp>
        <p:nvSpPr>
          <p:cNvPr id="927" name="Google Shape;927;p78"/>
          <p:cNvSpPr txBox="1"/>
          <p:nvPr/>
        </p:nvSpPr>
        <p:spPr>
          <a:xfrm>
            <a:off x="281693" y="1906706"/>
            <a:ext cx="35721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rgbClr val="00B498"/>
                </a:solidFill>
                <a:latin typeface="Calibri"/>
                <a:ea typeface="Calibri"/>
                <a:cs typeface="Calibri"/>
                <a:sym typeface="Calibri"/>
              </a:rPr>
              <a:t>FETCH BROWSER SUPPORT</a:t>
            </a:r>
            <a:endParaRPr sz="1100"/>
          </a:p>
        </p:txBody>
      </p:sp>
      <p:sp>
        <p:nvSpPr>
          <p:cNvPr id="928" name="Google Shape;928;p78"/>
          <p:cNvSpPr txBox="1"/>
          <p:nvPr/>
        </p:nvSpPr>
        <p:spPr>
          <a:xfrm>
            <a:off x="363678" y="4826330"/>
            <a:ext cx="2598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D8D8D8"/>
                </a:solidFill>
                <a:latin typeface="Lato"/>
                <a:ea typeface="Lato"/>
                <a:cs typeface="Lato"/>
                <a:sym typeface="Lato"/>
              </a:rPr>
              <a:t>I</a:t>
            </a:r>
            <a:endParaRPr sz="1100"/>
          </a:p>
        </p:txBody>
      </p:sp>
      <p:pic>
        <p:nvPicPr>
          <p:cNvPr id="929" name="Google Shape;929;p78"/>
          <p:cNvPicPr preferRelativeResize="0"/>
          <p:nvPr/>
        </p:nvPicPr>
        <p:blipFill rotWithShape="1">
          <a:blip r:embed="rId4">
            <a:alphaModFix/>
          </a:blip>
          <a:srcRect b="0" l="0" r="0" t="0"/>
          <a:stretch/>
        </p:blipFill>
        <p:spPr>
          <a:xfrm>
            <a:off x="-1171409" y="-1078034"/>
            <a:ext cx="2639148" cy="3220312"/>
          </a:xfrm>
          <a:prstGeom prst="rect">
            <a:avLst/>
          </a:prstGeom>
          <a:noFill/>
          <a:ln>
            <a:noFill/>
          </a:ln>
        </p:spPr>
      </p:pic>
      <p:pic>
        <p:nvPicPr>
          <p:cNvPr id="930" name="Google Shape;930;p78"/>
          <p:cNvPicPr preferRelativeResize="0"/>
          <p:nvPr/>
        </p:nvPicPr>
        <p:blipFill>
          <a:blip r:embed="rId5">
            <a:alphaModFix/>
          </a:blip>
          <a:stretch>
            <a:fillRect/>
          </a:stretch>
        </p:blipFill>
        <p:spPr>
          <a:xfrm>
            <a:off x="3796347" y="530775"/>
            <a:ext cx="5035725" cy="3892299"/>
          </a:xfrm>
          <a:prstGeom prst="rect">
            <a:avLst/>
          </a:prstGeom>
          <a:noFill/>
          <a:ln>
            <a:noFill/>
          </a:ln>
        </p:spPr>
      </p:pic>
      <p:sp>
        <p:nvSpPr>
          <p:cNvPr id="931" name="Google Shape;931;p78"/>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32" name="Google Shape;932;p78"/>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33" name="Google Shape;933;p78"/>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79"/>
          <p:cNvSpPr txBox="1"/>
          <p:nvPr/>
        </p:nvSpPr>
        <p:spPr>
          <a:xfrm>
            <a:off x="410025" y="747525"/>
            <a:ext cx="4398600" cy="203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lang="en-GB" sz="1800">
                <a:solidFill>
                  <a:schemeClr val="dk1"/>
                </a:solidFill>
                <a:latin typeface="Proxima Nova"/>
                <a:ea typeface="Proxima Nova"/>
                <a:cs typeface="Proxima Nova"/>
                <a:sym typeface="Proxima Nova"/>
              </a:rPr>
              <a:t>Object Exercise</a:t>
            </a:r>
            <a:endParaRPr sz="18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sz="18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GB" sz="1800">
                <a:solidFill>
                  <a:schemeClr val="dk1"/>
                </a:solidFill>
                <a:highlight>
                  <a:srgbClr val="FFFF00"/>
                </a:highlight>
                <a:latin typeface="Proxima Nova"/>
                <a:ea typeface="Proxima Nova"/>
                <a:cs typeface="Proxima Nova"/>
                <a:sym typeface="Proxima Nova"/>
              </a:rPr>
              <a:t>See repl.it Project : </a:t>
            </a:r>
            <a:endParaRPr sz="1800">
              <a:solidFill>
                <a:schemeClr val="dk1"/>
              </a:solidFill>
              <a:highlight>
                <a:srgbClr val="FFFF00"/>
              </a:highlight>
              <a:latin typeface="Proxima Nova"/>
              <a:ea typeface="Proxima Nova"/>
              <a:cs typeface="Proxima Nova"/>
              <a:sym typeface="Proxima Nova"/>
            </a:endParaRPr>
          </a:p>
          <a:p>
            <a:pPr indent="0" lvl="0" marL="0" rtl="0" algn="l">
              <a:lnSpc>
                <a:spcPct val="115000"/>
              </a:lnSpc>
              <a:spcBef>
                <a:spcPts val="1600"/>
              </a:spcBef>
              <a:spcAft>
                <a:spcPts val="1600"/>
              </a:spcAft>
              <a:buNone/>
            </a:pPr>
            <a:r>
              <a:rPr lang="en-GB" sz="1800">
                <a:solidFill>
                  <a:schemeClr val="dk1"/>
                </a:solidFill>
                <a:highlight>
                  <a:srgbClr val="FFFF00"/>
                </a:highlight>
                <a:latin typeface="Proxima Nova"/>
                <a:ea typeface="Proxima Nova"/>
                <a:cs typeface="Proxima Nova"/>
                <a:sym typeface="Proxima Nova"/>
              </a:rPr>
              <a:t>AJAX Random user</a:t>
            </a:r>
            <a:endParaRPr sz="1800">
              <a:solidFill>
                <a:schemeClr val="dk1"/>
              </a:solidFill>
              <a:highlight>
                <a:srgbClr val="FFFF00"/>
              </a:highlight>
              <a:latin typeface="Proxima Nova"/>
              <a:ea typeface="Proxima Nova"/>
              <a:cs typeface="Proxima Nova"/>
              <a:sym typeface="Proxima Nova"/>
            </a:endParaRPr>
          </a:p>
        </p:txBody>
      </p:sp>
      <p:sp>
        <p:nvSpPr>
          <p:cNvPr id="939" name="Google Shape;939;p79"/>
          <p:cNvSpPr/>
          <p:nvPr/>
        </p:nvSpPr>
        <p:spPr>
          <a:xfrm>
            <a:off x="0" y="0"/>
            <a:ext cx="9144000" cy="574200"/>
          </a:xfrm>
          <a:prstGeom prst="rect">
            <a:avLst/>
          </a:prstGeom>
          <a:solidFill>
            <a:srgbClr val="E21B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0" name="Google Shape;940;p79"/>
          <p:cNvSpPr/>
          <p:nvPr/>
        </p:nvSpPr>
        <p:spPr>
          <a:xfrm>
            <a:off x="7939974" y="104250"/>
            <a:ext cx="1107000" cy="365700"/>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41" name="Google Shape;941;p79"/>
          <p:cNvSpPr txBox="1"/>
          <p:nvPr/>
        </p:nvSpPr>
        <p:spPr>
          <a:xfrm>
            <a:off x="8228475" y="124200"/>
            <a:ext cx="722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3160AB"/>
                </a:solidFill>
                <a:latin typeface="Calibri"/>
                <a:ea typeface="Calibri"/>
                <a:cs typeface="Calibri"/>
                <a:sym typeface="Calibri"/>
              </a:rPr>
              <a:t>10mins</a:t>
            </a:r>
            <a:endParaRPr sz="1100"/>
          </a:p>
        </p:txBody>
      </p:sp>
      <p:pic>
        <p:nvPicPr>
          <p:cNvPr id="942" name="Google Shape;942;p79"/>
          <p:cNvPicPr preferRelativeResize="0"/>
          <p:nvPr/>
        </p:nvPicPr>
        <p:blipFill rotWithShape="1">
          <a:blip r:embed="rId3">
            <a:alphaModFix/>
          </a:blip>
          <a:srcRect b="0" l="0" r="0" t="0"/>
          <a:stretch/>
        </p:blipFill>
        <p:spPr>
          <a:xfrm>
            <a:off x="8031923" y="201954"/>
            <a:ext cx="163250" cy="170300"/>
          </a:xfrm>
          <a:prstGeom prst="rect">
            <a:avLst/>
          </a:prstGeom>
          <a:noFill/>
          <a:ln>
            <a:noFill/>
          </a:ln>
        </p:spPr>
      </p:pic>
      <p:sp>
        <p:nvSpPr>
          <p:cNvPr id="943" name="Google Shape;943;p79"/>
          <p:cNvSpPr txBox="1"/>
          <p:nvPr/>
        </p:nvSpPr>
        <p:spPr>
          <a:xfrm>
            <a:off x="312027" y="67789"/>
            <a:ext cx="18603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lt1"/>
                </a:solidFill>
                <a:latin typeface="Lato"/>
                <a:ea typeface="Lato"/>
                <a:cs typeface="Lato"/>
                <a:sym typeface="Lato"/>
              </a:rPr>
              <a:t>Let’s Code </a:t>
            </a:r>
            <a:endParaRPr sz="2400" strike="sngStrike">
              <a:solidFill>
                <a:schemeClr val="lt1"/>
              </a:solidFill>
              <a:latin typeface="Lato"/>
              <a:ea typeface="Lato"/>
              <a:cs typeface="Lato"/>
              <a:sym typeface="Lato"/>
            </a:endParaRPr>
          </a:p>
        </p:txBody>
      </p:sp>
      <p:sp>
        <p:nvSpPr>
          <p:cNvPr id="944" name="Google Shape;944;p79"/>
          <p:cNvSpPr txBox="1"/>
          <p:nvPr/>
        </p:nvSpPr>
        <p:spPr>
          <a:xfrm>
            <a:off x="1890375" y="130200"/>
            <a:ext cx="978900" cy="31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E21B70"/>
                </a:solidFill>
                <a:highlight>
                  <a:srgbClr val="FFFF00"/>
                </a:highlight>
                <a:latin typeface="Lato"/>
                <a:ea typeface="Lato"/>
                <a:cs typeface="Lato"/>
                <a:sym typeface="Lato"/>
              </a:rPr>
              <a:t>#EXERCISE</a:t>
            </a:r>
            <a:endParaRPr sz="100">
              <a:solidFill>
                <a:srgbClr val="E21B70"/>
              </a:solidFill>
              <a:highlight>
                <a:srgbClr val="FFFF00"/>
              </a:highlight>
            </a:endParaRPr>
          </a:p>
        </p:txBody>
      </p:sp>
      <p:sp>
        <p:nvSpPr>
          <p:cNvPr id="945" name="Google Shape;945;p79"/>
          <p:cNvSpPr txBox="1"/>
          <p:nvPr/>
        </p:nvSpPr>
        <p:spPr>
          <a:xfrm>
            <a:off x="4320900" y="4700550"/>
            <a:ext cx="4780800" cy="32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chemeClr val="dk1"/>
                </a:solidFill>
                <a:latin typeface="Calibri"/>
                <a:ea typeface="Calibri"/>
                <a:cs typeface="Calibri"/>
                <a:sym typeface="Calibri"/>
                <a:hlinkClick r:id="rId4">
                  <a:extLst>
                    <a:ext uri="{A12FA001-AC4F-418D-AE19-62706E023703}">
                      <ahyp:hlinkClr val="tx"/>
                    </a:ext>
                  </a:extLst>
                </a:hlinkClick>
              </a:rPr>
              <a:t>https://developer.mozilla.org/en-US/docs/Web/API/Fetch_API/Using_Fetch</a:t>
            </a:r>
            <a:endParaRPr sz="1000">
              <a:solidFill>
                <a:schemeClr val="dk1"/>
              </a:solidFill>
              <a:latin typeface="Calibri"/>
              <a:ea typeface="Calibri"/>
              <a:cs typeface="Calibri"/>
              <a:sym typeface="Calibri"/>
            </a:endParaRPr>
          </a:p>
        </p:txBody>
      </p:sp>
      <p:pic>
        <p:nvPicPr>
          <p:cNvPr id="946" name="Google Shape;946;p79"/>
          <p:cNvPicPr preferRelativeResize="0"/>
          <p:nvPr/>
        </p:nvPicPr>
        <p:blipFill>
          <a:blip r:embed="rId5">
            <a:alphaModFix/>
          </a:blip>
          <a:stretch>
            <a:fillRect/>
          </a:stretch>
        </p:blipFill>
        <p:spPr>
          <a:xfrm>
            <a:off x="5659625" y="-20525"/>
            <a:ext cx="3484376" cy="4737849"/>
          </a:xfrm>
          <a:prstGeom prst="rect">
            <a:avLst/>
          </a:prstGeom>
          <a:noFill/>
          <a:ln>
            <a:noFill/>
          </a:ln>
        </p:spPr>
      </p:pic>
      <p:sp>
        <p:nvSpPr>
          <p:cNvPr id="947" name="Google Shape;947;p79"/>
          <p:cNvSpPr/>
          <p:nvPr/>
        </p:nvSpPr>
        <p:spPr>
          <a:xfrm>
            <a:off x="5703400" y="78900"/>
            <a:ext cx="3398400" cy="4022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79"/>
          <p:cNvSpPr/>
          <p:nvPr/>
        </p:nvSpPr>
        <p:spPr>
          <a:xfrm>
            <a:off x="5703400" y="4101600"/>
            <a:ext cx="3398400" cy="461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79"/>
          <p:cNvSpPr txBox="1"/>
          <p:nvPr/>
        </p:nvSpPr>
        <p:spPr>
          <a:xfrm>
            <a:off x="7586200" y="78900"/>
            <a:ext cx="14826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highlight>
                  <a:srgbClr val="FFFF00"/>
                </a:highlight>
              </a:rPr>
              <a:t>JSON set information</a:t>
            </a:r>
            <a:endParaRPr sz="800">
              <a:highlight>
                <a:srgbClr val="FFFF00"/>
              </a:highlight>
            </a:endParaRPr>
          </a:p>
          <a:p>
            <a:pPr indent="0" lvl="0" marL="0" rtl="0" algn="l">
              <a:spcBef>
                <a:spcPts val="0"/>
              </a:spcBef>
              <a:spcAft>
                <a:spcPts val="0"/>
              </a:spcAft>
              <a:buNone/>
            </a:pPr>
            <a:r>
              <a:rPr lang="en-GB" sz="800">
                <a:highlight>
                  <a:srgbClr val="FFFF00"/>
                </a:highlight>
              </a:rPr>
              <a:t>Results set</a:t>
            </a:r>
            <a:endParaRPr sz="800">
              <a:highlight>
                <a:srgbClr val="FFFF00"/>
              </a:highlight>
            </a:endParaRPr>
          </a:p>
          <a:p>
            <a:pPr indent="0" lvl="0" marL="0" rtl="0" algn="l">
              <a:spcBef>
                <a:spcPts val="0"/>
              </a:spcBef>
              <a:spcAft>
                <a:spcPts val="0"/>
              </a:spcAft>
              <a:buNone/>
            </a:pPr>
            <a:r>
              <a:t/>
            </a:r>
            <a:endParaRPr sz="800">
              <a:highlight>
                <a:srgbClr val="FFFF00"/>
              </a:highlight>
            </a:endParaRPr>
          </a:p>
        </p:txBody>
      </p:sp>
      <p:sp>
        <p:nvSpPr>
          <p:cNvPr id="950" name="Google Shape;950;p79"/>
          <p:cNvSpPr txBox="1"/>
          <p:nvPr/>
        </p:nvSpPr>
        <p:spPr>
          <a:xfrm>
            <a:off x="7482150" y="4081500"/>
            <a:ext cx="1482600" cy="4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highlight>
                  <a:srgbClr val="FFFF00"/>
                </a:highlight>
              </a:rPr>
              <a:t>JSON set information</a:t>
            </a:r>
            <a:endParaRPr sz="800">
              <a:highlight>
                <a:srgbClr val="FFFF00"/>
              </a:highlight>
            </a:endParaRPr>
          </a:p>
          <a:p>
            <a:pPr indent="0" lvl="0" marL="0" rtl="0" algn="l">
              <a:spcBef>
                <a:spcPts val="0"/>
              </a:spcBef>
              <a:spcAft>
                <a:spcPts val="0"/>
              </a:spcAft>
              <a:buNone/>
            </a:pPr>
            <a:r>
              <a:rPr lang="en-GB" sz="800">
                <a:highlight>
                  <a:srgbClr val="FFFF00"/>
                </a:highlight>
              </a:rPr>
              <a:t>Info set</a:t>
            </a:r>
            <a:endParaRPr sz="800">
              <a:highlight>
                <a:srgbClr val="FFFF00"/>
              </a:highlight>
            </a:endParaRPr>
          </a:p>
          <a:p>
            <a:pPr indent="0" lvl="0" marL="0" rtl="0" algn="l">
              <a:spcBef>
                <a:spcPts val="0"/>
              </a:spcBef>
              <a:spcAft>
                <a:spcPts val="0"/>
              </a:spcAft>
              <a:buNone/>
            </a:pPr>
            <a:r>
              <a:t/>
            </a:r>
            <a:endParaRPr sz="800">
              <a:highlight>
                <a:srgbClr val="FFFF00"/>
              </a:highlight>
            </a:endParaRPr>
          </a:p>
        </p:txBody>
      </p:sp>
      <p:sp>
        <p:nvSpPr>
          <p:cNvPr id="951" name="Google Shape;951;p79"/>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52" name="Google Shape;952;p79"/>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
        <p:nvSpPr>
          <p:cNvPr id="953" name="Google Shape;953;p79"/>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498"/>
        </a:solidFill>
      </p:bgPr>
    </p:bg>
    <p:spTree>
      <p:nvGrpSpPr>
        <p:cNvPr id="957" name="Shape 957"/>
        <p:cNvGrpSpPr/>
        <p:nvPr/>
      </p:nvGrpSpPr>
      <p:grpSpPr>
        <a:xfrm>
          <a:off x="0" y="0"/>
          <a:ext cx="0" cy="0"/>
          <a:chOff x="0" y="0"/>
          <a:chExt cx="0" cy="0"/>
        </a:xfrm>
      </p:grpSpPr>
      <p:sp>
        <p:nvSpPr>
          <p:cNvPr id="958" name="Google Shape;958;p80"/>
          <p:cNvSpPr txBox="1"/>
          <p:nvPr/>
        </p:nvSpPr>
        <p:spPr>
          <a:xfrm>
            <a:off x="3414000" y="1801300"/>
            <a:ext cx="2316000" cy="1177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7200">
                <a:solidFill>
                  <a:schemeClr val="lt1"/>
                </a:solidFill>
                <a:latin typeface="Gill Sans"/>
                <a:ea typeface="Gill Sans"/>
                <a:cs typeface="Gill Sans"/>
                <a:sym typeface="Gill Sans"/>
              </a:rPr>
              <a:t>PSI</a:t>
            </a:r>
            <a:endParaRPr sz="1100"/>
          </a:p>
        </p:txBody>
      </p:sp>
      <p:sp>
        <p:nvSpPr>
          <p:cNvPr id="959" name="Google Shape;959;p80"/>
          <p:cNvSpPr/>
          <p:nvPr/>
        </p:nvSpPr>
        <p:spPr>
          <a:xfrm>
            <a:off x="2330250" y="2736175"/>
            <a:ext cx="3265200" cy="4845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b="1" lang="en-GB" sz="1400">
                <a:solidFill>
                  <a:schemeClr val="lt1"/>
                </a:solidFill>
                <a:latin typeface="Courier"/>
                <a:ea typeface="Courier"/>
                <a:cs typeface="Courier"/>
                <a:sym typeface="Courier"/>
              </a:rPr>
              <a:t>#pollutionstandardindex</a:t>
            </a:r>
            <a:endParaRPr b="1" sz="1400">
              <a:solidFill>
                <a:schemeClr val="lt1"/>
              </a:solidFill>
              <a:latin typeface="Courier"/>
              <a:ea typeface="Courier"/>
              <a:cs typeface="Courier"/>
              <a:sym typeface="Courier"/>
            </a:endParaRPr>
          </a:p>
          <a:p>
            <a:pPr indent="0" lvl="0" marL="0" marR="0" rtl="0" algn="r">
              <a:spcBef>
                <a:spcPts val="0"/>
              </a:spcBef>
              <a:spcAft>
                <a:spcPts val="0"/>
              </a:spcAft>
              <a:buNone/>
            </a:pPr>
            <a:r>
              <a:rPr b="1" lang="en-GB" sz="1400">
                <a:solidFill>
                  <a:schemeClr val="lt1"/>
                </a:solidFill>
                <a:latin typeface="Courier"/>
                <a:ea typeface="Courier"/>
                <a:cs typeface="Courier"/>
                <a:sym typeface="Courier"/>
              </a:rPr>
              <a:t>#hazeliterally</a:t>
            </a:r>
            <a:endParaRPr b="1" sz="1400">
              <a:solidFill>
                <a:schemeClr val="lt1"/>
              </a:solidFill>
              <a:latin typeface="Courier"/>
              <a:ea typeface="Courier"/>
              <a:cs typeface="Courier"/>
              <a:sym typeface="Courier"/>
            </a:endParaRPr>
          </a:p>
        </p:txBody>
      </p:sp>
      <p:sp>
        <p:nvSpPr>
          <p:cNvPr id="960" name="Google Shape;960;p80"/>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61" name="Google Shape;961;p80"/>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62" name="Google Shape;962;p80"/>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Tree>
  </p:cSld>
  <p:clrMapOvr>
    <a:masterClrMapping/>
  </p:clrMapOvr>
  <p:transition spd="slow">
    <p:push/>
  </p:transition>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pic>
        <p:nvPicPr>
          <p:cNvPr id="967" name="Google Shape;967;p81"/>
          <p:cNvPicPr preferRelativeResize="0"/>
          <p:nvPr/>
        </p:nvPicPr>
        <p:blipFill rotWithShape="1">
          <a:blip r:embed="rId3">
            <a:alphaModFix/>
          </a:blip>
          <a:srcRect b="0" l="0" r="0" t="0"/>
          <a:stretch/>
        </p:blipFill>
        <p:spPr>
          <a:xfrm>
            <a:off x="0" y="0"/>
            <a:ext cx="9144003" cy="6042795"/>
          </a:xfrm>
          <a:prstGeom prst="rect">
            <a:avLst/>
          </a:prstGeom>
          <a:noFill/>
          <a:ln>
            <a:noFill/>
          </a:ln>
        </p:spPr>
      </p:pic>
      <p:sp>
        <p:nvSpPr>
          <p:cNvPr id="968" name="Google Shape;968;p81"/>
          <p:cNvSpPr/>
          <p:nvPr/>
        </p:nvSpPr>
        <p:spPr>
          <a:xfrm>
            <a:off x="7039337" y="4722613"/>
            <a:ext cx="21048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4">
                  <a:extLst>
                    <a:ext uri="{A12FA001-AC4F-418D-AE19-62706E023703}">
                      <ahyp:hlinkClr val="tx"/>
                    </a:ext>
                  </a:extLst>
                </a:hlinkClick>
              </a:rPr>
              <a:t>Source: https://data.gov.sg/</a:t>
            </a:r>
            <a:endParaRPr sz="1400">
              <a:solidFill>
                <a:schemeClr val="dk1"/>
              </a:solidFill>
              <a:latin typeface="Calibri"/>
              <a:ea typeface="Calibri"/>
              <a:cs typeface="Calibri"/>
              <a:sym typeface="Calibri"/>
            </a:endParaRPr>
          </a:p>
        </p:txBody>
      </p:sp>
      <p:sp>
        <p:nvSpPr>
          <p:cNvPr id="969" name="Google Shape;969;p8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70" name="Google Shape;970;p8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71" name="Google Shape;971;p81"/>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pic>
        <p:nvPicPr>
          <p:cNvPr id="976" name="Google Shape;976;p82"/>
          <p:cNvPicPr preferRelativeResize="0"/>
          <p:nvPr/>
        </p:nvPicPr>
        <p:blipFill rotWithShape="1">
          <a:blip r:embed="rId3">
            <a:alphaModFix/>
          </a:blip>
          <a:srcRect b="0" l="0" r="0" t="0"/>
          <a:stretch/>
        </p:blipFill>
        <p:spPr>
          <a:xfrm>
            <a:off x="742265" y="310220"/>
            <a:ext cx="7382820" cy="4251810"/>
          </a:xfrm>
          <a:prstGeom prst="rect">
            <a:avLst/>
          </a:prstGeom>
          <a:noFill/>
          <a:ln>
            <a:noFill/>
          </a:ln>
        </p:spPr>
      </p:pic>
      <p:sp>
        <p:nvSpPr>
          <p:cNvPr id="977" name="Google Shape;977;p82"/>
          <p:cNvSpPr/>
          <p:nvPr/>
        </p:nvSpPr>
        <p:spPr>
          <a:xfrm>
            <a:off x="6861900" y="4638140"/>
            <a:ext cx="2282100" cy="50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100">
                <a:solidFill>
                  <a:schemeClr val="dk1"/>
                </a:solidFill>
                <a:latin typeface="Calibri"/>
                <a:ea typeface="Calibri"/>
                <a:cs typeface="Calibri"/>
                <a:sym typeface="Calibri"/>
              </a:rPr>
              <a:t>Source: </a:t>
            </a:r>
            <a:r>
              <a:rPr lang="en-GB" sz="1100" u="sng">
                <a:solidFill>
                  <a:schemeClr val="hlink"/>
                </a:solidFill>
                <a:latin typeface="Calibri"/>
                <a:ea typeface="Calibri"/>
                <a:cs typeface="Calibri"/>
                <a:sym typeface="Calibri"/>
                <a:hlinkClick r:id="rId4"/>
              </a:rPr>
              <a:t>https://data.gov.sg/dataset/psi</a:t>
            </a:r>
            <a:endParaRPr sz="1100"/>
          </a:p>
        </p:txBody>
      </p:sp>
      <p:sp>
        <p:nvSpPr>
          <p:cNvPr id="978" name="Google Shape;978;p8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979" name="Google Shape;979;p8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80" name="Google Shape;980;p82"/>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83"/>
          <p:cNvSpPr txBox="1"/>
          <p:nvPr/>
        </p:nvSpPr>
        <p:spPr>
          <a:xfrm>
            <a:off x="410025" y="747525"/>
            <a:ext cx="4398600" cy="203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600"/>
              </a:spcBef>
              <a:spcAft>
                <a:spcPts val="0"/>
              </a:spcAft>
              <a:buNone/>
            </a:pPr>
            <a:r>
              <a:rPr lang="en-GB" sz="1800">
                <a:solidFill>
                  <a:schemeClr val="dk1"/>
                </a:solidFill>
                <a:latin typeface="Proxima Nova"/>
                <a:ea typeface="Proxima Nova"/>
                <a:cs typeface="Proxima Nova"/>
                <a:sym typeface="Proxima Nova"/>
              </a:rPr>
              <a:t>Object Exercise</a:t>
            </a:r>
            <a:endParaRPr sz="18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t/>
            </a:r>
            <a:endParaRPr sz="18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GB" sz="1800">
                <a:solidFill>
                  <a:schemeClr val="dk1"/>
                </a:solidFill>
                <a:highlight>
                  <a:srgbClr val="FFFF00"/>
                </a:highlight>
                <a:latin typeface="Proxima Nova"/>
                <a:ea typeface="Proxima Nova"/>
                <a:cs typeface="Proxima Nova"/>
                <a:sym typeface="Proxima Nova"/>
              </a:rPr>
              <a:t>See repl.it Project : </a:t>
            </a:r>
            <a:endParaRPr sz="1800">
              <a:solidFill>
                <a:schemeClr val="dk1"/>
              </a:solidFill>
              <a:highlight>
                <a:srgbClr val="FFFF00"/>
              </a:highlight>
              <a:latin typeface="Proxima Nova"/>
              <a:ea typeface="Proxima Nova"/>
              <a:cs typeface="Proxima Nova"/>
              <a:sym typeface="Proxima Nova"/>
            </a:endParaRPr>
          </a:p>
          <a:p>
            <a:pPr indent="0" lvl="0" marL="0" rtl="0" algn="l">
              <a:lnSpc>
                <a:spcPct val="115000"/>
              </a:lnSpc>
              <a:spcBef>
                <a:spcPts val="1600"/>
              </a:spcBef>
              <a:spcAft>
                <a:spcPts val="1600"/>
              </a:spcAft>
              <a:buNone/>
            </a:pPr>
            <a:r>
              <a:rPr lang="en-GB" sz="1800">
                <a:solidFill>
                  <a:schemeClr val="dk1"/>
                </a:solidFill>
                <a:highlight>
                  <a:srgbClr val="FFFF00"/>
                </a:highlight>
                <a:latin typeface="Proxima Nova"/>
                <a:ea typeface="Proxima Nova"/>
                <a:cs typeface="Proxima Nova"/>
                <a:sym typeface="Proxima Nova"/>
              </a:rPr>
              <a:t>AJAX PSI</a:t>
            </a:r>
            <a:endParaRPr sz="1800">
              <a:solidFill>
                <a:schemeClr val="dk1"/>
              </a:solidFill>
              <a:highlight>
                <a:srgbClr val="FFFF00"/>
              </a:highlight>
              <a:latin typeface="Proxima Nova"/>
              <a:ea typeface="Proxima Nova"/>
              <a:cs typeface="Proxima Nova"/>
              <a:sym typeface="Proxima Nova"/>
            </a:endParaRPr>
          </a:p>
        </p:txBody>
      </p:sp>
      <p:sp>
        <p:nvSpPr>
          <p:cNvPr id="986" name="Google Shape;986;p83"/>
          <p:cNvSpPr/>
          <p:nvPr/>
        </p:nvSpPr>
        <p:spPr>
          <a:xfrm>
            <a:off x="0" y="0"/>
            <a:ext cx="9144000" cy="574200"/>
          </a:xfrm>
          <a:prstGeom prst="rect">
            <a:avLst/>
          </a:prstGeom>
          <a:solidFill>
            <a:srgbClr val="E21B7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7" name="Google Shape;987;p83"/>
          <p:cNvSpPr/>
          <p:nvPr/>
        </p:nvSpPr>
        <p:spPr>
          <a:xfrm>
            <a:off x="7939974" y="104250"/>
            <a:ext cx="1107000" cy="365700"/>
          </a:xfrm>
          <a:prstGeom prst="roundRect">
            <a:avLst>
              <a:gd fmla="val 16667"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988" name="Google Shape;988;p83"/>
          <p:cNvSpPr txBox="1"/>
          <p:nvPr/>
        </p:nvSpPr>
        <p:spPr>
          <a:xfrm>
            <a:off x="8228475" y="124200"/>
            <a:ext cx="7227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3160AB"/>
                </a:solidFill>
                <a:latin typeface="Calibri"/>
                <a:ea typeface="Calibri"/>
                <a:cs typeface="Calibri"/>
                <a:sym typeface="Calibri"/>
              </a:rPr>
              <a:t>10mins</a:t>
            </a:r>
            <a:endParaRPr sz="1100"/>
          </a:p>
        </p:txBody>
      </p:sp>
      <p:pic>
        <p:nvPicPr>
          <p:cNvPr id="989" name="Google Shape;989;p83"/>
          <p:cNvPicPr preferRelativeResize="0"/>
          <p:nvPr/>
        </p:nvPicPr>
        <p:blipFill rotWithShape="1">
          <a:blip r:embed="rId3">
            <a:alphaModFix/>
          </a:blip>
          <a:srcRect b="0" l="0" r="0" t="0"/>
          <a:stretch/>
        </p:blipFill>
        <p:spPr>
          <a:xfrm>
            <a:off x="8031923" y="201954"/>
            <a:ext cx="163250" cy="170300"/>
          </a:xfrm>
          <a:prstGeom prst="rect">
            <a:avLst/>
          </a:prstGeom>
          <a:noFill/>
          <a:ln>
            <a:noFill/>
          </a:ln>
        </p:spPr>
      </p:pic>
      <p:sp>
        <p:nvSpPr>
          <p:cNvPr id="990" name="Google Shape;990;p83"/>
          <p:cNvSpPr txBox="1"/>
          <p:nvPr/>
        </p:nvSpPr>
        <p:spPr>
          <a:xfrm>
            <a:off x="312027" y="67789"/>
            <a:ext cx="1860300" cy="438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400">
                <a:solidFill>
                  <a:schemeClr val="lt1"/>
                </a:solidFill>
                <a:latin typeface="Lato"/>
                <a:ea typeface="Lato"/>
                <a:cs typeface="Lato"/>
                <a:sym typeface="Lato"/>
              </a:rPr>
              <a:t>Let’s Code </a:t>
            </a:r>
            <a:endParaRPr sz="2400" strike="sngStrike">
              <a:solidFill>
                <a:schemeClr val="lt1"/>
              </a:solidFill>
              <a:latin typeface="Lato"/>
              <a:ea typeface="Lato"/>
              <a:cs typeface="Lato"/>
              <a:sym typeface="Lato"/>
            </a:endParaRPr>
          </a:p>
        </p:txBody>
      </p:sp>
      <p:sp>
        <p:nvSpPr>
          <p:cNvPr id="991" name="Google Shape;991;p83"/>
          <p:cNvSpPr txBox="1"/>
          <p:nvPr/>
        </p:nvSpPr>
        <p:spPr>
          <a:xfrm>
            <a:off x="1890375" y="130200"/>
            <a:ext cx="978900" cy="3138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200">
                <a:solidFill>
                  <a:srgbClr val="E21B70"/>
                </a:solidFill>
                <a:highlight>
                  <a:srgbClr val="FFFF00"/>
                </a:highlight>
                <a:latin typeface="Lato"/>
                <a:ea typeface="Lato"/>
                <a:cs typeface="Lato"/>
                <a:sym typeface="Lato"/>
              </a:rPr>
              <a:t>#EXERCISE</a:t>
            </a:r>
            <a:endParaRPr sz="100">
              <a:solidFill>
                <a:srgbClr val="E21B70"/>
              </a:solidFill>
              <a:highlight>
                <a:srgbClr val="FFFF00"/>
              </a:highlight>
            </a:endParaRPr>
          </a:p>
        </p:txBody>
      </p:sp>
      <p:sp>
        <p:nvSpPr>
          <p:cNvPr id="992" name="Google Shape;992;p83"/>
          <p:cNvSpPr txBox="1"/>
          <p:nvPr/>
        </p:nvSpPr>
        <p:spPr>
          <a:xfrm>
            <a:off x="4320900" y="4700550"/>
            <a:ext cx="4780800" cy="324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sz="1000" u="sng">
                <a:solidFill>
                  <a:schemeClr val="dk1"/>
                </a:solidFill>
                <a:latin typeface="Calibri"/>
                <a:ea typeface="Calibri"/>
                <a:cs typeface="Calibri"/>
                <a:sym typeface="Calibri"/>
                <a:hlinkClick r:id="rId4">
                  <a:extLst>
                    <a:ext uri="{A12FA001-AC4F-418D-AE19-62706E023703}">
                      <ahyp:hlinkClr val="tx"/>
                    </a:ext>
                  </a:extLst>
                </a:hlinkClick>
              </a:rPr>
              <a:t>https://developer.mozilla.org/en-US/docs/Web/API/Fetch_API/Using_Fetch</a:t>
            </a:r>
            <a:endParaRPr sz="1000">
              <a:solidFill>
                <a:schemeClr val="dk1"/>
              </a:solidFill>
              <a:latin typeface="Calibri"/>
              <a:ea typeface="Calibri"/>
              <a:cs typeface="Calibri"/>
              <a:sym typeface="Calibri"/>
            </a:endParaRPr>
          </a:p>
        </p:txBody>
      </p:sp>
      <p:pic>
        <p:nvPicPr>
          <p:cNvPr id="993" name="Google Shape;993;p83"/>
          <p:cNvPicPr preferRelativeResize="0"/>
          <p:nvPr/>
        </p:nvPicPr>
        <p:blipFill rotWithShape="1">
          <a:blip r:embed="rId5">
            <a:alphaModFix/>
          </a:blip>
          <a:srcRect b="0" l="0" r="0" t="0"/>
          <a:stretch/>
        </p:blipFill>
        <p:spPr>
          <a:xfrm>
            <a:off x="7155450" y="1572297"/>
            <a:ext cx="1298925" cy="1208626"/>
          </a:xfrm>
          <a:prstGeom prst="rect">
            <a:avLst/>
          </a:prstGeom>
          <a:noFill/>
          <a:ln>
            <a:noFill/>
          </a:ln>
        </p:spPr>
      </p:pic>
      <p:sp>
        <p:nvSpPr>
          <p:cNvPr id="994" name="Google Shape;994;p8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995" name="Google Shape;995;p83"/>
          <p:cNvPicPr preferRelativeResize="0"/>
          <p:nvPr/>
        </p:nvPicPr>
        <p:blipFill rotWithShape="1">
          <a:blip r:embed="rId6">
            <a:alphaModFix/>
          </a:blip>
          <a:srcRect b="0" l="0" r="0" t="0"/>
          <a:stretch/>
        </p:blipFill>
        <p:spPr>
          <a:xfrm>
            <a:off x="8437943" y="4949162"/>
            <a:ext cx="522377" cy="160222"/>
          </a:xfrm>
          <a:prstGeom prst="rect">
            <a:avLst/>
          </a:prstGeom>
          <a:noFill/>
          <a:ln>
            <a:noFill/>
          </a:ln>
        </p:spPr>
      </p:pic>
      <p:sp>
        <p:nvSpPr>
          <p:cNvPr id="996" name="Google Shape;996;p8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p:nvPr/>
        </p:nvSpPr>
        <p:spPr>
          <a:xfrm>
            <a:off x="488450" y="1013900"/>
            <a:ext cx="836400" cy="436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Client</a:t>
            </a:r>
            <a:endParaRPr/>
          </a:p>
        </p:txBody>
      </p:sp>
      <p:sp>
        <p:nvSpPr>
          <p:cNvPr id="159" name="Google Shape;159;p21"/>
          <p:cNvSpPr/>
          <p:nvPr/>
        </p:nvSpPr>
        <p:spPr>
          <a:xfrm>
            <a:off x="7171300" y="1139675"/>
            <a:ext cx="902900" cy="562450"/>
          </a:xfrm>
          <a:prstGeom prst="flowChartMagneticDisk">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Server</a:t>
            </a:r>
            <a:endParaRPr/>
          </a:p>
        </p:txBody>
      </p:sp>
      <p:sp>
        <p:nvSpPr>
          <p:cNvPr id="160" name="Google Shape;160;p21"/>
          <p:cNvSpPr/>
          <p:nvPr/>
        </p:nvSpPr>
        <p:spPr>
          <a:xfrm>
            <a:off x="3885375" y="2353350"/>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1"/>
          <p:cNvSpPr/>
          <p:nvPr/>
        </p:nvSpPr>
        <p:spPr>
          <a:xfrm>
            <a:off x="4572000" y="3623325"/>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1"/>
          <p:cNvSpPr/>
          <p:nvPr/>
        </p:nvSpPr>
        <p:spPr>
          <a:xfrm>
            <a:off x="6374750" y="2939475"/>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1"/>
          <p:cNvSpPr/>
          <p:nvPr/>
        </p:nvSpPr>
        <p:spPr>
          <a:xfrm>
            <a:off x="5513275" y="1702125"/>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1"/>
          <p:cNvSpPr/>
          <p:nvPr/>
        </p:nvSpPr>
        <p:spPr>
          <a:xfrm>
            <a:off x="2339900" y="3623325"/>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1"/>
          <p:cNvSpPr/>
          <p:nvPr/>
        </p:nvSpPr>
        <p:spPr>
          <a:xfrm>
            <a:off x="2372625" y="1202500"/>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6" name="Google Shape;166;p21"/>
          <p:cNvCxnSpPr>
            <a:stCxn id="158" idx="3"/>
            <a:endCxn id="165" idx="1"/>
          </p:cNvCxnSpPr>
          <p:nvPr/>
        </p:nvCxnSpPr>
        <p:spPr>
          <a:xfrm>
            <a:off x="1324850" y="1232300"/>
            <a:ext cx="1047900" cy="18870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21"/>
          <p:cNvCxnSpPr>
            <a:stCxn id="165" idx="2"/>
            <a:endCxn id="164" idx="0"/>
          </p:cNvCxnSpPr>
          <p:nvPr/>
        </p:nvCxnSpPr>
        <p:spPr>
          <a:xfrm flipH="1">
            <a:off x="2720424" y="1639300"/>
            <a:ext cx="32700" cy="1983900"/>
          </a:xfrm>
          <a:prstGeom prst="straightConnector1">
            <a:avLst/>
          </a:prstGeom>
          <a:noFill/>
          <a:ln cap="flat" cmpd="sng" w="9525">
            <a:solidFill>
              <a:schemeClr val="dk2"/>
            </a:solidFill>
            <a:prstDash val="solid"/>
            <a:round/>
            <a:headEnd len="med" w="med" type="none"/>
            <a:tailEnd len="med" w="med" type="none"/>
          </a:ln>
        </p:spPr>
      </p:cxnSp>
      <p:cxnSp>
        <p:nvCxnSpPr>
          <p:cNvPr id="168" name="Google Shape;168;p21"/>
          <p:cNvCxnSpPr>
            <a:stCxn id="165" idx="3"/>
            <a:endCxn id="160" idx="0"/>
          </p:cNvCxnSpPr>
          <p:nvPr/>
        </p:nvCxnSpPr>
        <p:spPr>
          <a:xfrm>
            <a:off x="3133623" y="1420900"/>
            <a:ext cx="1132200" cy="932400"/>
          </a:xfrm>
          <a:prstGeom prst="straightConnector1">
            <a:avLst/>
          </a:prstGeom>
          <a:noFill/>
          <a:ln cap="flat" cmpd="sng" w="9525">
            <a:solidFill>
              <a:schemeClr val="dk2"/>
            </a:solidFill>
            <a:prstDash val="solid"/>
            <a:round/>
            <a:headEnd len="med" w="med" type="none"/>
            <a:tailEnd len="med" w="med" type="none"/>
          </a:ln>
        </p:spPr>
      </p:cxnSp>
      <p:cxnSp>
        <p:nvCxnSpPr>
          <p:cNvPr id="169" name="Google Shape;169;p21"/>
          <p:cNvCxnSpPr>
            <a:stCxn id="160" idx="3"/>
            <a:endCxn id="163" idx="1"/>
          </p:cNvCxnSpPr>
          <p:nvPr/>
        </p:nvCxnSpPr>
        <p:spPr>
          <a:xfrm flipH="1" rot="10800000">
            <a:off x="4646373" y="1920450"/>
            <a:ext cx="867000" cy="651300"/>
          </a:xfrm>
          <a:prstGeom prst="straightConnector1">
            <a:avLst/>
          </a:prstGeom>
          <a:noFill/>
          <a:ln cap="flat" cmpd="sng" w="9525">
            <a:solidFill>
              <a:schemeClr val="dk2"/>
            </a:solidFill>
            <a:prstDash val="solid"/>
            <a:round/>
            <a:headEnd len="med" w="med" type="none"/>
            <a:tailEnd len="med" w="med" type="none"/>
          </a:ln>
        </p:spPr>
      </p:cxnSp>
      <p:cxnSp>
        <p:nvCxnSpPr>
          <p:cNvPr id="170" name="Google Shape;170;p21"/>
          <p:cNvCxnSpPr>
            <a:stCxn id="163" idx="2"/>
            <a:endCxn id="162" idx="0"/>
          </p:cNvCxnSpPr>
          <p:nvPr/>
        </p:nvCxnSpPr>
        <p:spPr>
          <a:xfrm>
            <a:off x="5893774" y="2138925"/>
            <a:ext cx="861600" cy="800700"/>
          </a:xfrm>
          <a:prstGeom prst="straightConnector1">
            <a:avLst/>
          </a:prstGeom>
          <a:noFill/>
          <a:ln cap="flat" cmpd="sng" w="9525">
            <a:solidFill>
              <a:schemeClr val="dk2"/>
            </a:solidFill>
            <a:prstDash val="solid"/>
            <a:round/>
            <a:headEnd len="med" w="med" type="none"/>
            <a:tailEnd len="med" w="med" type="none"/>
          </a:ln>
        </p:spPr>
      </p:cxnSp>
      <p:cxnSp>
        <p:nvCxnSpPr>
          <p:cNvPr id="171" name="Google Shape;171;p21"/>
          <p:cNvCxnSpPr>
            <a:stCxn id="160" idx="2"/>
            <a:endCxn id="161" idx="0"/>
          </p:cNvCxnSpPr>
          <p:nvPr/>
        </p:nvCxnSpPr>
        <p:spPr>
          <a:xfrm>
            <a:off x="4265874" y="2790150"/>
            <a:ext cx="686700" cy="833100"/>
          </a:xfrm>
          <a:prstGeom prst="straightConnector1">
            <a:avLst/>
          </a:prstGeom>
          <a:noFill/>
          <a:ln cap="flat" cmpd="sng" w="9525">
            <a:solidFill>
              <a:schemeClr val="dk2"/>
            </a:solidFill>
            <a:prstDash val="solid"/>
            <a:round/>
            <a:headEnd len="med" w="med" type="none"/>
            <a:tailEnd len="med" w="med" type="none"/>
          </a:ln>
        </p:spPr>
      </p:cxnSp>
      <p:cxnSp>
        <p:nvCxnSpPr>
          <p:cNvPr id="172" name="Google Shape;172;p21"/>
          <p:cNvCxnSpPr>
            <a:stCxn id="161" idx="3"/>
          </p:cNvCxnSpPr>
          <p:nvPr/>
        </p:nvCxnSpPr>
        <p:spPr>
          <a:xfrm flipH="1" rot="10800000">
            <a:off x="5332998" y="3359925"/>
            <a:ext cx="1179600" cy="4818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21"/>
          <p:cNvCxnSpPr>
            <a:stCxn id="162" idx="3"/>
            <a:endCxn id="159" idx="3"/>
          </p:cNvCxnSpPr>
          <p:nvPr/>
        </p:nvCxnSpPr>
        <p:spPr>
          <a:xfrm flipH="1" rot="10800000">
            <a:off x="7135748" y="1702275"/>
            <a:ext cx="486900" cy="1455600"/>
          </a:xfrm>
          <a:prstGeom prst="straightConnector1">
            <a:avLst/>
          </a:prstGeom>
          <a:noFill/>
          <a:ln cap="flat" cmpd="sng" w="9525">
            <a:solidFill>
              <a:schemeClr val="dk2"/>
            </a:solidFill>
            <a:prstDash val="solid"/>
            <a:round/>
            <a:headEnd len="med" w="med" type="none"/>
            <a:tailEnd len="med" w="med" type="none"/>
          </a:ln>
        </p:spPr>
      </p:cxnSp>
      <p:cxnSp>
        <p:nvCxnSpPr>
          <p:cNvPr id="174" name="Google Shape;174;p21"/>
          <p:cNvCxnSpPr>
            <a:endCxn id="160" idx="1"/>
          </p:cNvCxnSpPr>
          <p:nvPr/>
        </p:nvCxnSpPr>
        <p:spPr>
          <a:xfrm flipH="1" rot="10800000">
            <a:off x="3084075" y="2571750"/>
            <a:ext cx="801300" cy="1269900"/>
          </a:xfrm>
          <a:prstGeom prst="straightConnector1">
            <a:avLst/>
          </a:prstGeom>
          <a:noFill/>
          <a:ln cap="flat" cmpd="sng" w="9525">
            <a:solidFill>
              <a:schemeClr val="dk2"/>
            </a:solidFill>
            <a:prstDash val="solid"/>
            <a:round/>
            <a:headEnd len="med" w="med" type="none"/>
            <a:tailEnd len="med" w="med" type="none"/>
          </a:ln>
        </p:spPr>
      </p:cxnSp>
      <p:cxnSp>
        <p:nvCxnSpPr>
          <p:cNvPr id="175" name="Google Shape;175;p21"/>
          <p:cNvCxnSpPr>
            <a:stCxn id="164" idx="3"/>
            <a:endCxn id="161" idx="1"/>
          </p:cNvCxnSpPr>
          <p:nvPr/>
        </p:nvCxnSpPr>
        <p:spPr>
          <a:xfrm>
            <a:off x="3100898" y="3841725"/>
            <a:ext cx="1471200" cy="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21"/>
          <p:cNvCxnSpPr>
            <a:stCxn id="165" idx="3"/>
            <a:endCxn id="163" idx="1"/>
          </p:cNvCxnSpPr>
          <p:nvPr/>
        </p:nvCxnSpPr>
        <p:spPr>
          <a:xfrm>
            <a:off x="3133623" y="1420900"/>
            <a:ext cx="2379600" cy="499500"/>
          </a:xfrm>
          <a:prstGeom prst="straightConnector1">
            <a:avLst/>
          </a:prstGeom>
          <a:noFill/>
          <a:ln cap="flat" cmpd="sng" w="9525">
            <a:solidFill>
              <a:schemeClr val="dk2"/>
            </a:solidFill>
            <a:prstDash val="solid"/>
            <a:round/>
            <a:headEnd len="med" w="med" type="none"/>
            <a:tailEnd len="med" w="med" type="none"/>
          </a:ln>
        </p:spPr>
      </p:cxnSp>
      <p:cxnSp>
        <p:nvCxnSpPr>
          <p:cNvPr id="177" name="Google Shape;177;p21"/>
          <p:cNvCxnSpPr>
            <a:stCxn id="163" idx="3"/>
            <a:endCxn id="159" idx="2"/>
          </p:cNvCxnSpPr>
          <p:nvPr/>
        </p:nvCxnSpPr>
        <p:spPr>
          <a:xfrm flipH="1" rot="10800000">
            <a:off x="6274273" y="1421025"/>
            <a:ext cx="897000" cy="499500"/>
          </a:xfrm>
          <a:prstGeom prst="straightConnector1">
            <a:avLst/>
          </a:prstGeom>
          <a:noFill/>
          <a:ln cap="flat" cmpd="sng" w="9525">
            <a:solidFill>
              <a:schemeClr val="dk2"/>
            </a:solidFill>
            <a:prstDash val="solid"/>
            <a:round/>
            <a:headEnd len="med" w="med" type="none"/>
            <a:tailEnd len="med" w="med" type="none"/>
          </a:ln>
        </p:spPr>
      </p:cxnSp>
      <p:sp>
        <p:nvSpPr>
          <p:cNvPr id="178" name="Google Shape;178;p21"/>
          <p:cNvSpPr/>
          <p:nvPr/>
        </p:nvSpPr>
        <p:spPr>
          <a:xfrm>
            <a:off x="143350" y="4589800"/>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txBox="1"/>
          <p:nvPr/>
        </p:nvSpPr>
        <p:spPr>
          <a:xfrm>
            <a:off x="904350" y="4647650"/>
            <a:ext cx="8364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Router</a:t>
            </a:r>
            <a:endParaRPr>
              <a:latin typeface="Proxima Nova"/>
              <a:ea typeface="Proxima Nova"/>
              <a:cs typeface="Proxima Nova"/>
              <a:sym typeface="Proxima Nova"/>
            </a:endParaRPr>
          </a:p>
        </p:txBody>
      </p:sp>
      <p:sp>
        <p:nvSpPr>
          <p:cNvPr id="180" name="Google Shape;180;p21"/>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81" name="Google Shape;181;p21"/>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82" name="Google Shape;182;p21"/>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4"/>
          <p:cNvSpPr/>
          <p:nvPr/>
        </p:nvSpPr>
        <p:spPr>
          <a:xfrm>
            <a:off x="4649" y="0"/>
            <a:ext cx="9139200" cy="1022100"/>
          </a:xfrm>
          <a:prstGeom prst="rect">
            <a:avLst/>
          </a:prstGeom>
          <a:solidFill>
            <a:srgbClr val="236FBC"/>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02" name="Google Shape;1002;p84"/>
          <p:cNvSpPr txBox="1"/>
          <p:nvPr/>
        </p:nvSpPr>
        <p:spPr>
          <a:xfrm>
            <a:off x="1141650" y="1128450"/>
            <a:ext cx="7073400" cy="26598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GB" sz="2300">
                <a:solidFill>
                  <a:srgbClr val="3060AB"/>
                </a:solidFill>
                <a:latin typeface="Calibri"/>
                <a:ea typeface="Calibri"/>
                <a:cs typeface="Calibri"/>
                <a:sym typeface="Calibri"/>
              </a:rPr>
              <a:t>Practise &amp; Practise</a:t>
            </a:r>
            <a:endParaRPr sz="2300">
              <a:solidFill>
                <a:srgbClr val="3060AB"/>
              </a:solidFill>
              <a:latin typeface="Calibri"/>
              <a:ea typeface="Calibri"/>
              <a:cs typeface="Calibri"/>
              <a:sym typeface="Calibri"/>
            </a:endParaRPr>
          </a:p>
          <a:p>
            <a:pPr indent="0" lvl="0" marL="0" marR="0" rtl="0" algn="ctr">
              <a:spcBef>
                <a:spcPts val="0"/>
              </a:spcBef>
              <a:spcAft>
                <a:spcPts val="0"/>
              </a:spcAft>
              <a:buNone/>
            </a:pPr>
            <a:r>
              <a:t/>
            </a:r>
            <a:endParaRPr sz="2300">
              <a:solidFill>
                <a:srgbClr val="3060AB"/>
              </a:solidFill>
              <a:latin typeface="Calibri"/>
              <a:ea typeface="Calibri"/>
              <a:cs typeface="Calibri"/>
              <a:sym typeface="Calibri"/>
            </a:endParaRPr>
          </a:p>
          <a:p>
            <a:pPr indent="0" lvl="0" marL="0" marR="0" rtl="0" algn="ctr">
              <a:spcBef>
                <a:spcPts val="0"/>
              </a:spcBef>
              <a:spcAft>
                <a:spcPts val="0"/>
              </a:spcAft>
              <a:buNone/>
            </a:pPr>
            <a:r>
              <a:rPr lang="en-GB" sz="2300">
                <a:solidFill>
                  <a:srgbClr val="3060AB"/>
                </a:solidFill>
                <a:latin typeface="Calibri"/>
                <a:ea typeface="Calibri"/>
                <a:cs typeface="Calibri"/>
                <a:sym typeface="Calibri"/>
              </a:rPr>
              <a:t>It takes quite a bit of trial and error with APIs. Always test using POSTMAN first. This is to allow code to be tested first before you actually start coding it.</a:t>
            </a:r>
            <a:endParaRPr sz="2300">
              <a:solidFill>
                <a:srgbClr val="3060AB"/>
              </a:solidFill>
              <a:latin typeface="Calibri"/>
              <a:ea typeface="Calibri"/>
              <a:cs typeface="Calibri"/>
              <a:sym typeface="Calibri"/>
            </a:endParaRPr>
          </a:p>
        </p:txBody>
      </p:sp>
      <p:sp>
        <p:nvSpPr>
          <p:cNvPr id="1003" name="Google Shape;1003;p84"/>
          <p:cNvSpPr txBox="1"/>
          <p:nvPr/>
        </p:nvSpPr>
        <p:spPr>
          <a:xfrm>
            <a:off x="278606" y="454762"/>
            <a:ext cx="24570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2700">
                <a:solidFill>
                  <a:schemeClr val="lt1"/>
                </a:solidFill>
                <a:latin typeface="Lato"/>
                <a:ea typeface="Lato"/>
                <a:cs typeface="Lato"/>
                <a:sym typeface="Lato"/>
              </a:rPr>
              <a:t>Key Takeaway?</a:t>
            </a:r>
            <a:endParaRPr sz="1100"/>
          </a:p>
        </p:txBody>
      </p:sp>
      <p:sp>
        <p:nvSpPr>
          <p:cNvPr id="1004" name="Google Shape;1004;p84"/>
          <p:cNvSpPr txBox="1"/>
          <p:nvPr/>
        </p:nvSpPr>
        <p:spPr>
          <a:xfrm>
            <a:off x="310759" y="260225"/>
            <a:ext cx="4065600" cy="276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a:solidFill>
                  <a:srgbClr val="29B8F8"/>
                </a:solidFill>
                <a:latin typeface="Lato"/>
                <a:ea typeface="Lato"/>
                <a:cs typeface="Lato"/>
                <a:sym typeface="Lato"/>
              </a:rPr>
              <a:t>API</a:t>
            </a:r>
            <a:endParaRPr sz="1100"/>
          </a:p>
        </p:txBody>
      </p:sp>
      <p:pic>
        <p:nvPicPr>
          <p:cNvPr id="1005" name="Google Shape;1005;p84"/>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006" name="Google Shape;1006;p84"/>
          <p:cNvSpPr txBox="1"/>
          <p:nvPr/>
        </p:nvSpPr>
        <p:spPr>
          <a:xfrm>
            <a:off x="363678" y="4826330"/>
            <a:ext cx="259800" cy="2076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900">
                <a:solidFill>
                  <a:srgbClr val="D8D8D8"/>
                </a:solidFill>
                <a:latin typeface="Lato"/>
                <a:ea typeface="Lato"/>
                <a:cs typeface="Lato"/>
                <a:sym typeface="Lato"/>
              </a:rPr>
              <a:t>ID</a:t>
            </a:r>
            <a:endParaRPr sz="1100"/>
          </a:p>
        </p:txBody>
      </p:sp>
      <p:pic>
        <p:nvPicPr>
          <p:cNvPr id="1007" name="Google Shape;1007;p84"/>
          <p:cNvPicPr preferRelativeResize="0"/>
          <p:nvPr/>
        </p:nvPicPr>
        <p:blipFill rotWithShape="1">
          <a:blip r:embed="rId4">
            <a:alphaModFix/>
          </a:blip>
          <a:srcRect b="0" l="0" r="0" t="0"/>
          <a:stretch/>
        </p:blipFill>
        <p:spPr>
          <a:xfrm>
            <a:off x="148165" y="4828526"/>
            <a:ext cx="242882" cy="217341"/>
          </a:xfrm>
          <a:prstGeom prst="rect">
            <a:avLst/>
          </a:prstGeom>
          <a:noFill/>
          <a:ln>
            <a:noFill/>
          </a:ln>
        </p:spPr>
      </p:pic>
      <p:pic>
        <p:nvPicPr>
          <p:cNvPr id="1008" name="Google Shape;1008;p84"/>
          <p:cNvPicPr preferRelativeResize="0"/>
          <p:nvPr/>
        </p:nvPicPr>
        <p:blipFill>
          <a:blip r:embed="rId5">
            <a:alphaModFix/>
          </a:blip>
          <a:stretch>
            <a:fillRect/>
          </a:stretch>
        </p:blipFill>
        <p:spPr>
          <a:xfrm>
            <a:off x="-1212225" y="3043590"/>
            <a:ext cx="9143999" cy="2632119"/>
          </a:xfrm>
          <a:prstGeom prst="rect">
            <a:avLst/>
          </a:prstGeom>
          <a:noFill/>
          <a:ln>
            <a:noFill/>
          </a:ln>
        </p:spPr>
      </p:pic>
      <p:sp>
        <p:nvSpPr>
          <p:cNvPr id="1009" name="Google Shape;1009;p84"/>
          <p:cNvSpPr/>
          <p:nvPr/>
        </p:nvSpPr>
        <p:spPr>
          <a:xfrm>
            <a:off x="7573275" y="3935450"/>
            <a:ext cx="358500" cy="39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4"/>
          <p:cNvSpPr txBox="1"/>
          <p:nvPr/>
        </p:nvSpPr>
        <p:spPr>
          <a:xfrm>
            <a:off x="7705425" y="3339775"/>
            <a:ext cx="1485900" cy="5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800">
                <a:highlight>
                  <a:srgbClr val="FFFF00"/>
                </a:highlight>
              </a:rPr>
              <a:t>The POSTMAN code feature allows you to show the AJAX code for JS Fetch, jQuery and many more. Try it out :) </a:t>
            </a:r>
            <a:endParaRPr sz="800">
              <a:highlight>
                <a:srgbClr val="FFFF00"/>
              </a:highlight>
            </a:endParaRPr>
          </a:p>
        </p:txBody>
      </p:sp>
      <p:sp>
        <p:nvSpPr>
          <p:cNvPr id="1011" name="Google Shape;1011;p84"/>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012" name="Google Shape;1012;p84"/>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13" name="Google Shape;1013;p84"/>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85"/>
          <p:cNvSpPr txBox="1"/>
          <p:nvPr/>
        </p:nvSpPr>
        <p:spPr>
          <a:xfrm>
            <a:off x="536331" y="424961"/>
            <a:ext cx="2652600" cy="8079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400">
                <a:solidFill>
                  <a:schemeClr val="dk1"/>
                </a:solidFill>
                <a:latin typeface="Calibri"/>
                <a:ea typeface="Calibri"/>
                <a:cs typeface="Calibri"/>
                <a:sym typeface="Calibri"/>
              </a:rPr>
              <a:t>Important Readings</a:t>
            </a:r>
            <a:endParaRPr sz="1100"/>
          </a:p>
          <a:p>
            <a:pPr indent="0" lvl="0" marL="0" marR="0" rtl="0" algn="l">
              <a:spcBef>
                <a:spcPts val="0"/>
              </a:spcBef>
              <a:spcAft>
                <a:spcPts val="0"/>
              </a:spcAft>
              <a:buNone/>
            </a:pPr>
            <a:r>
              <a:t/>
            </a:r>
            <a:endParaRPr b="1" sz="2400">
              <a:solidFill>
                <a:schemeClr val="dk1"/>
              </a:solidFill>
              <a:latin typeface="Calibri"/>
              <a:ea typeface="Calibri"/>
              <a:cs typeface="Calibri"/>
              <a:sym typeface="Calibri"/>
            </a:endParaRPr>
          </a:p>
        </p:txBody>
      </p:sp>
      <p:sp>
        <p:nvSpPr>
          <p:cNvPr id="1019" name="Google Shape;1019;p85"/>
          <p:cNvSpPr txBox="1"/>
          <p:nvPr/>
        </p:nvSpPr>
        <p:spPr>
          <a:xfrm>
            <a:off x="623475" y="805975"/>
            <a:ext cx="6506100" cy="4081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AJAX</a:t>
            </a:r>
            <a:endParaRPr sz="1100"/>
          </a:p>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3">
                  <a:extLst>
                    <a:ext uri="{A12FA001-AC4F-418D-AE19-62706E023703}">
                      <ahyp:hlinkClr val="tx"/>
                    </a:ext>
                  </a:extLst>
                </a:hlinkClick>
              </a:rPr>
              <a:t>https://applyhead.com/xmlhttprequest-vs-fetch-api/</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4">
                  <a:extLst>
                    <a:ext uri="{A12FA001-AC4F-418D-AE19-62706E023703}">
                      <ahyp:hlinkClr val="tx"/>
                    </a:ext>
                  </a:extLst>
                </a:hlinkClick>
              </a:rPr>
              <a:t>https://developer.mozilla.org/en-US/docs/Web/API/XMLHttpRequest</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5">
                  <a:extLst>
                    <a:ext uri="{A12FA001-AC4F-418D-AE19-62706E023703}">
                      <ahyp:hlinkClr val="tx"/>
                    </a:ext>
                  </a:extLst>
                </a:hlinkClick>
              </a:rPr>
              <a:t>https://www.w3schools.com/jquery/jquery_ajax_get_post.asp</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API Reference</a:t>
            </a:r>
            <a:endParaRPr sz="1100"/>
          </a:p>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6">
                  <a:extLst>
                    <a:ext uri="{A12FA001-AC4F-418D-AE19-62706E023703}">
                      <ahyp:hlinkClr val="tx"/>
                    </a:ext>
                  </a:extLst>
                </a:hlinkClick>
              </a:rPr>
              <a:t>https://www.programmableweb.com/</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1" lang="en-GB">
                <a:solidFill>
                  <a:schemeClr val="dk1"/>
                </a:solidFill>
                <a:latin typeface="Calibri"/>
                <a:ea typeface="Calibri"/>
                <a:cs typeface="Calibri"/>
                <a:sym typeface="Calibri"/>
              </a:rPr>
              <a:t>WATCH THIS:  </a:t>
            </a:r>
            <a:r>
              <a:rPr lang="en-GB" u="sng">
                <a:solidFill>
                  <a:schemeClr val="hlink"/>
                </a:solidFill>
                <a:latin typeface="Calibri"/>
                <a:ea typeface="Calibri"/>
                <a:cs typeface="Calibri"/>
                <a:sym typeface="Calibri"/>
                <a:hlinkClick r:id="rId7"/>
              </a:rPr>
              <a:t>https://www.youtube.com/watch?v=7YcW25PHnAA</a:t>
            </a:r>
            <a:endParaRPr>
              <a:solidFill>
                <a:schemeClr val="dk1"/>
              </a:solidFill>
              <a:latin typeface="Calibri"/>
              <a:ea typeface="Calibri"/>
              <a:cs typeface="Calibri"/>
              <a:sym typeface="Calibri"/>
            </a:endParaRPr>
          </a:p>
          <a:p>
            <a:pPr indent="0" lvl="0" marL="0" marR="0" rtl="0" algn="l">
              <a:spcBef>
                <a:spcPts val="0"/>
              </a:spcBef>
              <a:spcAft>
                <a:spcPts val="0"/>
              </a:spcAft>
              <a:buNone/>
            </a:pPr>
            <a:r>
              <a:t/>
            </a:r>
            <a:endParaRPr>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JSON Refresher</a:t>
            </a:r>
            <a:endParaRPr sz="1100"/>
          </a:p>
          <a:p>
            <a:pPr indent="0" lvl="0" marL="0" marR="0" rtl="0" algn="l">
              <a:spcBef>
                <a:spcPts val="0"/>
              </a:spcBef>
              <a:spcAft>
                <a:spcPts val="0"/>
              </a:spcAft>
              <a:buNone/>
            </a:pPr>
            <a:r>
              <a:rPr lang="en-GB" sz="1400" u="sng">
                <a:solidFill>
                  <a:schemeClr val="hlink"/>
                </a:solidFill>
                <a:latin typeface="Calibri"/>
                <a:ea typeface="Calibri"/>
                <a:cs typeface="Calibri"/>
                <a:sym typeface="Calibri"/>
                <a:hlinkClick r:id="rId8"/>
              </a:rPr>
              <a:t>https://www.youtube.com/watch?v=wI1CWzNtE-M</a:t>
            </a:r>
            <a:endParaRPr sz="1100"/>
          </a:p>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9">
                  <a:extLst>
                    <a:ext uri="{A12FA001-AC4F-418D-AE19-62706E023703}">
                      <ahyp:hlinkClr val="tx"/>
                    </a:ext>
                  </a:extLst>
                </a:hlinkClick>
              </a:rPr>
              <a:t>https://www.youtube.com/watch?v=rJesac0_Ftw</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b="1" lang="en-GB" sz="1400">
                <a:solidFill>
                  <a:schemeClr val="dk1"/>
                </a:solidFill>
                <a:latin typeface="Calibri"/>
                <a:ea typeface="Calibri"/>
                <a:cs typeface="Calibri"/>
                <a:sym typeface="Calibri"/>
              </a:rPr>
              <a:t>Tools</a:t>
            </a:r>
            <a:endParaRPr sz="1100"/>
          </a:p>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10">
                  <a:extLst>
                    <a:ext uri="{A12FA001-AC4F-418D-AE19-62706E023703}">
                      <ahyp:hlinkClr val="tx"/>
                    </a:ext>
                  </a:extLst>
                </a:hlinkClick>
              </a:rPr>
              <a:t>http://crossorigin.me/</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11">
                  <a:extLst>
                    <a:ext uri="{A12FA001-AC4F-418D-AE19-62706E023703}">
                      <ahyp:hlinkClr val="tx"/>
                    </a:ext>
                  </a:extLst>
                </a:hlinkClick>
              </a:rPr>
              <a:t>JSONView Chrome Extension</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12">
                  <a:extLst>
                    <a:ext uri="{A12FA001-AC4F-418D-AE19-62706E023703}">
                      <ahyp:hlinkClr val="tx"/>
                    </a:ext>
                  </a:extLst>
                </a:hlinkClick>
              </a:rPr>
              <a:t>https://jsonformatter.org/</a:t>
            </a:r>
            <a:endParaRPr sz="1400">
              <a:solidFill>
                <a:schemeClr val="dk1"/>
              </a:solidFill>
              <a:latin typeface="Calibri"/>
              <a:ea typeface="Calibri"/>
              <a:cs typeface="Calibri"/>
              <a:sym typeface="Calibri"/>
            </a:endParaRPr>
          </a:p>
          <a:p>
            <a:pPr indent="0" lvl="0" marL="0" marR="0" rtl="0" algn="l">
              <a:spcBef>
                <a:spcPts val="0"/>
              </a:spcBef>
              <a:spcAft>
                <a:spcPts val="0"/>
              </a:spcAft>
              <a:buNone/>
            </a:pPr>
            <a:r>
              <a:rPr lang="en-GB" sz="1400" u="sng">
                <a:solidFill>
                  <a:schemeClr val="dk1"/>
                </a:solidFill>
                <a:latin typeface="Calibri"/>
                <a:ea typeface="Calibri"/>
                <a:cs typeface="Calibri"/>
                <a:sym typeface="Calibri"/>
                <a:hlinkClick r:id="rId13">
                  <a:extLst>
                    <a:ext uri="{A12FA001-AC4F-418D-AE19-62706E023703}">
                      <ahyp:hlinkClr val="tx"/>
                    </a:ext>
                  </a:extLst>
                </a:hlinkClick>
              </a:rPr>
              <a:t>Animista.net (CSS Animation Tool)</a:t>
            </a:r>
            <a:endParaRPr sz="1400">
              <a:solidFill>
                <a:schemeClr val="dk1"/>
              </a:solidFill>
              <a:latin typeface="Calibri"/>
              <a:ea typeface="Calibri"/>
              <a:cs typeface="Calibri"/>
              <a:sym typeface="Calibri"/>
            </a:endParaRPr>
          </a:p>
        </p:txBody>
      </p:sp>
      <p:sp>
        <p:nvSpPr>
          <p:cNvPr id="1020" name="Google Shape;1020;p85"/>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021" name="Google Shape;1021;p85"/>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22" name="Google Shape;1022;p85"/>
          <p:cNvPicPr preferRelativeResize="0"/>
          <p:nvPr/>
        </p:nvPicPr>
        <p:blipFill rotWithShape="1">
          <a:blip r:embed="rId14">
            <a:alphaModFix/>
          </a:blip>
          <a:srcRect b="0" l="0" r="0" t="0"/>
          <a:stretch/>
        </p:blipFill>
        <p:spPr>
          <a:xfrm>
            <a:off x="8437943" y="4949162"/>
            <a:ext cx="522377" cy="160222"/>
          </a:xfrm>
          <a:prstGeom prst="rect">
            <a:avLst/>
          </a:prstGeom>
          <a:noFill/>
          <a:ln>
            <a:noFill/>
          </a:ln>
        </p:spPr>
      </p:pic>
      <p:sp>
        <p:nvSpPr>
          <p:cNvPr id="1023" name="Google Shape;1023;p85"/>
          <p:cNvSpPr txBox="1"/>
          <p:nvPr/>
        </p:nvSpPr>
        <p:spPr>
          <a:xfrm>
            <a:off x="3826950" y="51086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24" name="Google Shape;1024;p85"/>
          <p:cNvPicPr preferRelativeResize="0"/>
          <p:nvPr/>
        </p:nvPicPr>
        <p:blipFill rotWithShape="1">
          <a:blip r:embed="rId14">
            <a:alphaModFix/>
          </a:blip>
          <a:srcRect b="0" l="0" r="0" t="0"/>
          <a:stretch/>
        </p:blipFill>
        <p:spPr>
          <a:xfrm>
            <a:off x="8590343" y="5101562"/>
            <a:ext cx="522377" cy="16022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sp>
        <p:nvSpPr>
          <p:cNvPr id="1030" name="Google Shape;1030;p86"/>
          <p:cNvSpPr/>
          <p:nvPr/>
        </p:nvSpPr>
        <p:spPr>
          <a:xfrm>
            <a:off x="371475" y="883393"/>
            <a:ext cx="8058000" cy="36702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GB" sz="1800">
                <a:solidFill>
                  <a:srgbClr val="3A3A3A"/>
                </a:solidFill>
                <a:latin typeface="Roboto"/>
                <a:ea typeface="Roboto"/>
                <a:cs typeface="Roboto"/>
                <a:sym typeface="Roboto"/>
              </a:rPr>
              <a:t>“Asynchronous” means that when a client requests data from a web server, it doesn’t freeze until the server replies. On the contrary, the user can still navigate the pages. As soon as the server returns a response, a relevant function manipulates the returned data behind the scenes.</a:t>
            </a:r>
            <a:endParaRPr sz="1100"/>
          </a:p>
          <a:p>
            <a:pPr indent="0" lvl="0" marL="0" marR="0" rtl="0" algn="l">
              <a:spcBef>
                <a:spcPts val="0"/>
              </a:spcBef>
              <a:spcAft>
                <a:spcPts val="0"/>
              </a:spcAft>
              <a:buNone/>
            </a:pPr>
            <a:r>
              <a:t/>
            </a:r>
            <a:endParaRPr sz="1800">
              <a:solidFill>
                <a:srgbClr val="3A3A3A"/>
              </a:solidFill>
              <a:latin typeface="Roboto"/>
              <a:ea typeface="Roboto"/>
              <a:cs typeface="Roboto"/>
              <a:sym typeface="Roboto"/>
            </a:endParaRPr>
          </a:p>
          <a:p>
            <a:pPr indent="0" lvl="0" marL="0" marR="0" rtl="0" algn="l">
              <a:spcBef>
                <a:spcPts val="0"/>
              </a:spcBef>
              <a:spcAft>
                <a:spcPts val="0"/>
              </a:spcAft>
              <a:buNone/>
            </a:pPr>
            <a:r>
              <a:rPr lang="en-GB" sz="1800">
                <a:solidFill>
                  <a:srgbClr val="3A3A3A"/>
                </a:solidFill>
                <a:latin typeface="Roboto"/>
                <a:ea typeface="Roboto"/>
                <a:cs typeface="Roboto"/>
                <a:sym typeface="Roboto"/>
              </a:rPr>
              <a:t>“JavaScript” is the language which instantiates an AJAX request, parses the corresponding AJAX response, and finally updates the DOM.</a:t>
            </a:r>
            <a:endParaRPr sz="1100"/>
          </a:p>
          <a:p>
            <a:pPr indent="0" lvl="0" marL="0" marR="0" rtl="0" algn="l">
              <a:spcBef>
                <a:spcPts val="0"/>
              </a:spcBef>
              <a:spcAft>
                <a:spcPts val="0"/>
              </a:spcAft>
              <a:buNone/>
            </a:pPr>
            <a:r>
              <a:t/>
            </a:r>
            <a:endParaRPr sz="1800">
              <a:solidFill>
                <a:srgbClr val="3A3A3A"/>
              </a:solidFill>
              <a:latin typeface="Roboto"/>
              <a:ea typeface="Roboto"/>
              <a:cs typeface="Roboto"/>
              <a:sym typeface="Roboto"/>
            </a:endParaRPr>
          </a:p>
          <a:p>
            <a:pPr indent="0" lvl="0" marL="0" marR="0" rtl="0" algn="l">
              <a:spcBef>
                <a:spcPts val="0"/>
              </a:spcBef>
              <a:spcAft>
                <a:spcPts val="0"/>
              </a:spcAft>
              <a:buNone/>
            </a:pPr>
            <a:r>
              <a:rPr lang="en-GB" sz="1800">
                <a:solidFill>
                  <a:srgbClr val="3A3A3A"/>
                </a:solidFill>
                <a:latin typeface="Roboto"/>
                <a:ea typeface="Roboto"/>
                <a:cs typeface="Roboto"/>
                <a:sym typeface="Roboto"/>
              </a:rPr>
              <a:t>A client uses the </a:t>
            </a:r>
            <a:r>
              <a:rPr lang="en-GB" sz="1800" u="sng">
                <a:solidFill>
                  <a:srgbClr val="0085B6"/>
                </a:solidFill>
                <a:latin typeface="Roboto"/>
                <a:ea typeface="Roboto"/>
                <a:cs typeface="Roboto"/>
                <a:sym typeface="Roboto"/>
                <a:hlinkClick r:id="rId3">
                  <a:extLst>
                    <a:ext uri="{A12FA001-AC4F-418D-AE19-62706E023703}">
                      <ahyp:hlinkClr val="tx"/>
                    </a:ext>
                  </a:extLst>
                </a:hlinkClick>
              </a:rPr>
              <a:t>XMLHttpRequest</a:t>
            </a:r>
            <a:r>
              <a:rPr lang="en-GB" sz="1800">
                <a:solidFill>
                  <a:srgbClr val="3A3A3A"/>
                </a:solidFill>
                <a:latin typeface="Roboto"/>
                <a:ea typeface="Roboto"/>
                <a:cs typeface="Roboto"/>
                <a:sym typeface="Roboto"/>
              </a:rPr>
              <a:t> or XHR API to make a request to a server. Think of the </a:t>
            </a:r>
            <a:r>
              <a:rPr lang="en-GB" sz="1800" u="sng">
                <a:solidFill>
                  <a:srgbClr val="0085B6"/>
                </a:solidFill>
                <a:latin typeface="Roboto"/>
                <a:ea typeface="Roboto"/>
                <a:cs typeface="Roboto"/>
                <a:sym typeface="Roboto"/>
                <a:hlinkClick r:id="rId4">
                  <a:extLst>
                    <a:ext uri="{A12FA001-AC4F-418D-AE19-62706E023703}">
                      <ahyp:hlinkClr val="tx"/>
                    </a:ext>
                  </a:extLst>
                </a:hlinkClick>
              </a:rPr>
              <a:t>API</a:t>
            </a:r>
            <a:r>
              <a:rPr lang="en-GB" sz="1800">
                <a:solidFill>
                  <a:srgbClr val="3A3A3A"/>
                </a:solidFill>
                <a:latin typeface="Roboto"/>
                <a:ea typeface="Roboto"/>
                <a:cs typeface="Roboto"/>
                <a:sym typeface="Roboto"/>
              </a:rPr>
              <a:t> (Application Programming Interface) as a set of methods which specify the rules of communication between the two interested parties. However, note that the incoming data from an AJAX request can be in any format and not only in XML format.</a:t>
            </a:r>
            <a:endParaRPr b="0" i="0" sz="1800">
              <a:solidFill>
                <a:srgbClr val="3A3A3A"/>
              </a:solidFill>
              <a:latin typeface="Roboto"/>
              <a:ea typeface="Roboto"/>
              <a:cs typeface="Roboto"/>
              <a:sym typeface="Roboto"/>
            </a:endParaRPr>
          </a:p>
        </p:txBody>
      </p:sp>
      <p:sp>
        <p:nvSpPr>
          <p:cNvPr id="1031" name="Google Shape;1031;p86"/>
          <p:cNvSpPr txBox="1"/>
          <p:nvPr/>
        </p:nvSpPr>
        <p:spPr>
          <a:xfrm>
            <a:off x="371475" y="398644"/>
            <a:ext cx="14688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0389FF"/>
                </a:solidFill>
                <a:latin typeface="Calibri"/>
                <a:ea typeface="Calibri"/>
                <a:cs typeface="Calibri"/>
                <a:sym typeface="Calibri"/>
              </a:rPr>
              <a:t>READING</a:t>
            </a:r>
            <a:endParaRPr sz="1100"/>
          </a:p>
        </p:txBody>
      </p:sp>
      <p:sp>
        <p:nvSpPr>
          <p:cNvPr id="1032" name="Google Shape;1032;p86"/>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033" name="Google Shape;1033;p86"/>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34" name="Google Shape;1034;p86"/>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8" name="Shape 1038"/>
        <p:cNvGrpSpPr/>
        <p:nvPr/>
      </p:nvGrpSpPr>
      <p:grpSpPr>
        <a:xfrm>
          <a:off x="0" y="0"/>
          <a:ext cx="0" cy="0"/>
          <a:chOff x="0" y="0"/>
          <a:chExt cx="0" cy="0"/>
        </a:xfrm>
      </p:grpSpPr>
      <p:sp>
        <p:nvSpPr>
          <p:cNvPr id="1039" name="Google Shape;1039;p87"/>
          <p:cNvSpPr txBox="1"/>
          <p:nvPr>
            <p:ph type="ctrTitle"/>
          </p:nvPr>
        </p:nvSpPr>
        <p:spPr>
          <a:xfrm>
            <a:off x="371475" y="830525"/>
            <a:ext cx="8520600" cy="57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GB" sz="2400">
                <a:latin typeface="Calibri"/>
                <a:ea typeface="Calibri"/>
                <a:cs typeface="Calibri"/>
                <a:sym typeface="Calibri"/>
              </a:rPr>
              <a:t>Learning Above Event Callbacks</a:t>
            </a:r>
            <a:endParaRPr sz="2400">
              <a:latin typeface="Calibri"/>
              <a:ea typeface="Calibri"/>
              <a:cs typeface="Calibri"/>
              <a:sym typeface="Calibri"/>
            </a:endParaRPr>
          </a:p>
        </p:txBody>
      </p:sp>
      <p:sp>
        <p:nvSpPr>
          <p:cNvPr id="1040" name="Google Shape;1040;p87"/>
          <p:cNvSpPr txBox="1"/>
          <p:nvPr/>
        </p:nvSpPr>
        <p:spPr>
          <a:xfrm>
            <a:off x="371475" y="1543300"/>
            <a:ext cx="3373800" cy="39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00" u="sng">
                <a:solidFill>
                  <a:schemeClr val="hlink"/>
                </a:solidFill>
                <a:hlinkClick r:id="rId3"/>
              </a:rPr>
              <a:t>https://www.youtube.com/watch?v=8aGhZQkoFbQ&amp;vl=en</a:t>
            </a:r>
            <a:endParaRPr sz="900"/>
          </a:p>
        </p:txBody>
      </p:sp>
      <p:pic>
        <p:nvPicPr>
          <p:cNvPr id="1041" name="Google Shape;1041;p87"/>
          <p:cNvPicPr preferRelativeResize="0"/>
          <p:nvPr/>
        </p:nvPicPr>
        <p:blipFill>
          <a:blip r:embed="rId4">
            <a:alphaModFix/>
          </a:blip>
          <a:stretch>
            <a:fillRect/>
          </a:stretch>
        </p:blipFill>
        <p:spPr>
          <a:xfrm>
            <a:off x="3973249" y="1406225"/>
            <a:ext cx="5375853" cy="3381577"/>
          </a:xfrm>
          <a:prstGeom prst="rect">
            <a:avLst/>
          </a:prstGeom>
          <a:noFill/>
          <a:ln>
            <a:noFill/>
          </a:ln>
        </p:spPr>
      </p:pic>
      <p:sp>
        <p:nvSpPr>
          <p:cNvPr id="1042" name="Google Shape;1042;p87"/>
          <p:cNvSpPr txBox="1"/>
          <p:nvPr/>
        </p:nvSpPr>
        <p:spPr>
          <a:xfrm>
            <a:off x="371475" y="398644"/>
            <a:ext cx="1468800" cy="484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GB" sz="2700">
                <a:solidFill>
                  <a:srgbClr val="0389FF"/>
                </a:solidFill>
                <a:latin typeface="Calibri"/>
                <a:ea typeface="Calibri"/>
                <a:cs typeface="Calibri"/>
                <a:sym typeface="Calibri"/>
              </a:rPr>
              <a:t>READING</a:t>
            </a:r>
            <a:endParaRPr sz="1100"/>
          </a:p>
        </p:txBody>
      </p:sp>
      <p:sp>
        <p:nvSpPr>
          <p:cNvPr id="1043" name="Google Shape;1043;p87"/>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800" u="none" cap="none" strike="noStrike">
                <a:solidFill>
                  <a:srgbClr val="D9D9D9"/>
                </a:solidFill>
                <a:latin typeface="Calibri"/>
                <a:ea typeface="Calibri"/>
                <a:cs typeface="Calibri"/>
                <a:sym typeface="Calibri"/>
              </a:rPr>
              <a:t>Official (Closed) - Non Sensitive</a:t>
            </a:r>
            <a:endParaRPr b="0" i="0" sz="800" u="none" cap="none" strike="noStrike">
              <a:solidFill>
                <a:srgbClr val="D9D9D9"/>
              </a:solidFill>
              <a:latin typeface="Calibri"/>
              <a:ea typeface="Calibri"/>
              <a:cs typeface="Calibri"/>
              <a:sym typeface="Calibri"/>
            </a:endParaRPr>
          </a:p>
        </p:txBody>
      </p:sp>
      <p:sp>
        <p:nvSpPr>
          <p:cNvPr id="1044" name="Google Shape;1044;p87"/>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045" name="Google Shape;1045;p87"/>
          <p:cNvPicPr preferRelativeResize="0"/>
          <p:nvPr/>
        </p:nvPicPr>
        <p:blipFill rotWithShape="1">
          <a:blip r:embed="rId5">
            <a:alphaModFix/>
          </a:blip>
          <a:srcRect b="0" l="0" r="0" t="0"/>
          <a:stretch/>
        </p:blipFill>
        <p:spPr>
          <a:xfrm>
            <a:off x="8437943" y="4949162"/>
            <a:ext cx="522377" cy="1602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latin typeface="Calibri"/>
                <a:ea typeface="Calibri"/>
                <a:cs typeface="Calibri"/>
                <a:sym typeface="Calibri"/>
              </a:rPr>
              <a:t>Each machine on the internet is given an </a:t>
            </a:r>
            <a:r>
              <a:rPr b="1" lang="en-GB">
                <a:latin typeface="Calibri"/>
                <a:ea typeface="Calibri"/>
                <a:cs typeface="Calibri"/>
                <a:sym typeface="Calibri"/>
              </a:rPr>
              <a:t>IP address.</a:t>
            </a:r>
            <a:r>
              <a:rPr lang="en-GB">
                <a:latin typeface="Calibri"/>
                <a:ea typeface="Calibri"/>
                <a:cs typeface="Calibri"/>
                <a:sym typeface="Calibri"/>
              </a:rPr>
              <a:t> We need to know the IP address of a machine access it.</a:t>
            </a:r>
            <a:endParaRPr>
              <a:latin typeface="Calibri"/>
              <a:ea typeface="Calibri"/>
              <a:cs typeface="Calibri"/>
              <a:sym typeface="Calibri"/>
            </a:endParaRPr>
          </a:p>
          <a:p>
            <a:pPr indent="0" lvl="0" marL="0" rtl="0" algn="l">
              <a:spcBef>
                <a:spcPts val="1200"/>
              </a:spcBef>
              <a:spcAft>
                <a:spcPts val="0"/>
              </a:spcAft>
              <a:buNone/>
            </a:pPr>
            <a:r>
              <a:rPr lang="en-GB">
                <a:latin typeface="Calibri"/>
                <a:ea typeface="Calibri"/>
                <a:cs typeface="Calibri"/>
                <a:sym typeface="Calibri"/>
              </a:rPr>
              <a:t>However we usually access websites via </a:t>
            </a:r>
            <a:r>
              <a:rPr b="1" lang="en-GB">
                <a:latin typeface="Calibri"/>
                <a:ea typeface="Calibri"/>
                <a:cs typeface="Calibri"/>
                <a:sym typeface="Calibri"/>
              </a:rPr>
              <a:t>URLs.</a:t>
            </a:r>
            <a:endParaRPr b="1">
              <a:latin typeface="Calibri"/>
              <a:ea typeface="Calibri"/>
              <a:cs typeface="Calibri"/>
              <a:sym typeface="Calibri"/>
            </a:endParaRPr>
          </a:p>
          <a:p>
            <a:pPr indent="0" lvl="0" marL="0" rtl="0" algn="l">
              <a:spcBef>
                <a:spcPts val="1200"/>
              </a:spcBef>
              <a:spcAft>
                <a:spcPts val="1200"/>
              </a:spcAft>
              <a:buNone/>
            </a:pPr>
            <a:r>
              <a:rPr lang="en-GB">
                <a:latin typeface="Calibri"/>
                <a:ea typeface="Calibri"/>
                <a:cs typeface="Calibri"/>
                <a:sym typeface="Calibri"/>
              </a:rPr>
              <a:t>How does </a:t>
            </a:r>
            <a:r>
              <a:rPr b="1" lang="en-GB">
                <a:latin typeface="Calibri"/>
                <a:ea typeface="Calibri"/>
                <a:cs typeface="Calibri"/>
                <a:sym typeface="Calibri"/>
              </a:rPr>
              <a:t>URLs</a:t>
            </a:r>
            <a:r>
              <a:rPr lang="en-GB">
                <a:latin typeface="Calibri"/>
                <a:ea typeface="Calibri"/>
                <a:cs typeface="Calibri"/>
                <a:sym typeface="Calibri"/>
              </a:rPr>
              <a:t> get translated into </a:t>
            </a:r>
            <a:r>
              <a:rPr b="1" lang="en-GB">
                <a:latin typeface="Calibri"/>
                <a:ea typeface="Calibri"/>
                <a:cs typeface="Calibri"/>
                <a:sym typeface="Calibri"/>
              </a:rPr>
              <a:t>IP addresses?</a:t>
            </a:r>
            <a:endParaRPr>
              <a:latin typeface="Calibri"/>
              <a:ea typeface="Calibri"/>
              <a:cs typeface="Calibri"/>
              <a:sym typeface="Calibri"/>
            </a:endParaRPr>
          </a:p>
        </p:txBody>
      </p:sp>
      <p:sp>
        <p:nvSpPr>
          <p:cNvPr id="188" name="Google Shape;188;p22"/>
          <p:cNvSpPr txBox="1"/>
          <p:nvPr/>
        </p:nvSpPr>
        <p:spPr>
          <a:xfrm>
            <a:off x="1268100" y="399025"/>
            <a:ext cx="6607800" cy="58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2600">
                <a:solidFill>
                  <a:srgbClr val="3B41C9"/>
                </a:solidFill>
                <a:latin typeface="Montserrat"/>
                <a:ea typeface="Montserrat"/>
                <a:cs typeface="Montserrat"/>
                <a:sym typeface="Montserrat"/>
              </a:rPr>
              <a:t>IP Address &amp; Web URLs</a:t>
            </a:r>
            <a:endParaRPr sz="800">
              <a:solidFill>
                <a:srgbClr val="3B41C9"/>
              </a:solidFill>
            </a:endParaRPr>
          </a:p>
        </p:txBody>
      </p:sp>
      <p:sp>
        <p:nvSpPr>
          <p:cNvPr id="189" name="Google Shape;189;p22"/>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190" name="Google Shape;190;p22"/>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191" name="Google Shape;191;p22"/>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3"/>
          <p:cNvSpPr/>
          <p:nvPr/>
        </p:nvSpPr>
        <p:spPr>
          <a:xfrm>
            <a:off x="488450" y="1013900"/>
            <a:ext cx="836400" cy="4368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Client</a:t>
            </a:r>
            <a:endParaRPr/>
          </a:p>
        </p:txBody>
      </p:sp>
      <p:sp>
        <p:nvSpPr>
          <p:cNvPr id="197" name="Google Shape;197;p23"/>
          <p:cNvSpPr/>
          <p:nvPr/>
        </p:nvSpPr>
        <p:spPr>
          <a:xfrm>
            <a:off x="7171300" y="1139675"/>
            <a:ext cx="902900" cy="562450"/>
          </a:xfrm>
          <a:prstGeom prst="flowChartMagneticDisk">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Server</a:t>
            </a:r>
            <a:endParaRPr/>
          </a:p>
        </p:txBody>
      </p:sp>
      <p:sp>
        <p:nvSpPr>
          <p:cNvPr id="198" name="Google Shape;198;p23"/>
          <p:cNvSpPr/>
          <p:nvPr/>
        </p:nvSpPr>
        <p:spPr>
          <a:xfrm>
            <a:off x="3885375" y="2353350"/>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4572000" y="3623325"/>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6374750" y="2939475"/>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5513275" y="1702125"/>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2339900" y="3623325"/>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2372625" y="1202500"/>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 name="Google Shape;204;p23"/>
          <p:cNvCxnSpPr>
            <a:stCxn id="196" idx="3"/>
            <a:endCxn id="203" idx="1"/>
          </p:cNvCxnSpPr>
          <p:nvPr/>
        </p:nvCxnSpPr>
        <p:spPr>
          <a:xfrm>
            <a:off x="1324850" y="1232300"/>
            <a:ext cx="1047900" cy="18870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23"/>
          <p:cNvCxnSpPr>
            <a:stCxn id="203" idx="2"/>
            <a:endCxn id="202" idx="0"/>
          </p:cNvCxnSpPr>
          <p:nvPr/>
        </p:nvCxnSpPr>
        <p:spPr>
          <a:xfrm flipH="1">
            <a:off x="2720424" y="1639300"/>
            <a:ext cx="32700" cy="1983900"/>
          </a:xfrm>
          <a:prstGeom prst="straightConnector1">
            <a:avLst/>
          </a:prstGeom>
          <a:noFill/>
          <a:ln cap="flat" cmpd="sng" w="9525">
            <a:solidFill>
              <a:schemeClr val="dk2"/>
            </a:solidFill>
            <a:prstDash val="solid"/>
            <a:round/>
            <a:headEnd len="med" w="med" type="none"/>
            <a:tailEnd len="med" w="med" type="none"/>
          </a:ln>
        </p:spPr>
      </p:cxnSp>
      <p:cxnSp>
        <p:nvCxnSpPr>
          <p:cNvPr id="206" name="Google Shape;206;p23"/>
          <p:cNvCxnSpPr>
            <a:stCxn id="203" idx="3"/>
            <a:endCxn id="198" idx="0"/>
          </p:cNvCxnSpPr>
          <p:nvPr/>
        </p:nvCxnSpPr>
        <p:spPr>
          <a:xfrm>
            <a:off x="3133623" y="1420900"/>
            <a:ext cx="1132200" cy="932400"/>
          </a:xfrm>
          <a:prstGeom prst="straightConnector1">
            <a:avLst/>
          </a:prstGeom>
          <a:noFill/>
          <a:ln cap="flat" cmpd="sng" w="9525">
            <a:solidFill>
              <a:schemeClr val="dk2"/>
            </a:solidFill>
            <a:prstDash val="solid"/>
            <a:round/>
            <a:headEnd len="med" w="med" type="none"/>
            <a:tailEnd len="med" w="med" type="none"/>
          </a:ln>
        </p:spPr>
      </p:cxnSp>
      <p:cxnSp>
        <p:nvCxnSpPr>
          <p:cNvPr id="207" name="Google Shape;207;p23"/>
          <p:cNvCxnSpPr>
            <a:stCxn id="198" idx="3"/>
            <a:endCxn id="201" idx="1"/>
          </p:cNvCxnSpPr>
          <p:nvPr/>
        </p:nvCxnSpPr>
        <p:spPr>
          <a:xfrm flipH="1" rot="10800000">
            <a:off x="4646373" y="1920450"/>
            <a:ext cx="867000" cy="65130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23"/>
          <p:cNvCxnSpPr>
            <a:stCxn id="201" idx="2"/>
            <a:endCxn id="200" idx="0"/>
          </p:cNvCxnSpPr>
          <p:nvPr/>
        </p:nvCxnSpPr>
        <p:spPr>
          <a:xfrm>
            <a:off x="5893774" y="2138925"/>
            <a:ext cx="861600" cy="800700"/>
          </a:xfrm>
          <a:prstGeom prst="straightConnector1">
            <a:avLst/>
          </a:prstGeom>
          <a:noFill/>
          <a:ln cap="flat" cmpd="sng" w="9525">
            <a:solidFill>
              <a:schemeClr val="dk2"/>
            </a:solidFill>
            <a:prstDash val="solid"/>
            <a:round/>
            <a:headEnd len="med" w="med" type="none"/>
            <a:tailEnd len="med" w="med" type="none"/>
          </a:ln>
        </p:spPr>
      </p:cxnSp>
      <p:cxnSp>
        <p:nvCxnSpPr>
          <p:cNvPr id="209" name="Google Shape;209;p23"/>
          <p:cNvCxnSpPr>
            <a:stCxn id="198" idx="2"/>
            <a:endCxn id="199" idx="0"/>
          </p:cNvCxnSpPr>
          <p:nvPr/>
        </p:nvCxnSpPr>
        <p:spPr>
          <a:xfrm>
            <a:off x="4265874" y="2790150"/>
            <a:ext cx="686700" cy="833100"/>
          </a:xfrm>
          <a:prstGeom prst="straightConnector1">
            <a:avLst/>
          </a:prstGeom>
          <a:noFill/>
          <a:ln cap="flat" cmpd="sng" w="9525">
            <a:solidFill>
              <a:schemeClr val="dk2"/>
            </a:solidFill>
            <a:prstDash val="solid"/>
            <a:round/>
            <a:headEnd len="med" w="med" type="none"/>
            <a:tailEnd len="med" w="med" type="none"/>
          </a:ln>
        </p:spPr>
      </p:cxnSp>
      <p:cxnSp>
        <p:nvCxnSpPr>
          <p:cNvPr id="210" name="Google Shape;210;p23"/>
          <p:cNvCxnSpPr>
            <a:stCxn id="199" idx="3"/>
          </p:cNvCxnSpPr>
          <p:nvPr/>
        </p:nvCxnSpPr>
        <p:spPr>
          <a:xfrm flipH="1" rot="10800000">
            <a:off x="5332998" y="3359925"/>
            <a:ext cx="1179600" cy="481800"/>
          </a:xfrm>
          <a:prstGeom prst="straightConnector1">
            <a:avLst/>
          </a:prstGeom>
          <a:noFill/>
          <a:ln cap="flat" cmpd="sng" w="9525">
            <a:solidFill>
              <a:schemeClr val="dk2"/>
            </a:solidFill>
            <a:prstDash val="solid"/>
            <a:round/>
            <a:headEnd len="med" w="med" type="none"/>
            <a:tailEnd len="med" w="med" type="none"/>
          </a:ln>
        </p:spPr>
      </p:cxnSp>
      <p:cxnSp>
        <p:nvCxnSpPr>
          <p:cNvPr id="211" name="Google Shape;211;p23"/>
          <p:cNvCxnSpPr>
            <a:stCxn id="200" idx="3"/>
            <a:endCxn id="197" idx="3"/>
          </p:cNvCxnSpPr>
          <p:nvPr/>
        </p:nvCxnSpPr>
        <p:spPr>
          <a:xfrm flipH="1" rot="10800000">
            <a:off x="7135748" y="1702275"/>
            <a:ext cx="486900" cy="1455600"/>
          </a:xfrm>
          <a:prstGeom prst="straightConnector1">
            <a:avLst/>
          </a:prstGeom>
          <a:noFill/>
          <a:ln cap="flat" cmpd="sng" w="9525">
            <a:solidFill>
              <a:schemeClr val="dk2"/>
            </a:solidFill>
            <a:prstDash val="solid"/>
            <a:round/>
            <a:headEnd len="med" w="med" type="none"/>
            <a:tailEnd len="med" w="med" type="none"/>
          </a:ln>
        </p:spPr>
      </p:cxnSp>
      <p:cxnSp>
        <p:nvCxnSpPr>
          <p:cNvPr id="212" name="Google Shape;212;p23"/>
          <p:cNvCxnSpPr>
            <a:endCxn id="198" idx="1"/>
          </p:cNvCxnSpPr>
          <p:nvPr/>
        </p:nvCxnSpPr>
        <p:spPr>
          <a:xfrm flipH="1" rot="10800000">
            <a:off x="3084075" y="2571750"/>
            <a:ext cx="801300" cy="1269900"/>
          </a:xfrm>
          <a:prstGeom prst="straightConnector1">
            <a:avLst/>
          </a:prstGeom>
          <a:noFill/>
          <a:ln cap="flat" cmpd="sng" w="9525">
            <a:solidFill>
              <a:schemeClr val="dk2"/>
            </a:solidFill>
            <a:prstDash val="solid"/>
            <a:round/>
            <a:headEnd len="med" w="med" type="none"/>
            <a:tailEnd len="med" w="med" type="none"/>
          </a:ln>
        </p:spPr>
      </p:cxnSp>
      <p:cxnSp>
        <p:nvCxnSpPr>
          <p:cNvPr id="213" name="Google Shape;213;p23"/>
          <p:cNvCxnSpPr>
            <a:stCxn id="202" idx="3"/>
            <a:endCxn id="199" idx="1"/>
          </p:cNvCxnSpPr>
          <p:nvPr/>
        </p:nvCxnSpPr>
        <p:spPr>
          <a:xfrm>
            <a:off x="3100898" y="3841725"/>
            <a:ext cx="1471200" cy="0"/>
          </a:xfrm>
          <a:prstGeom prst="straightConnector1">
            <a:avLst/>
          </a:prstGeom>
          <a:noFill/>
          <a:ln cap="flat" cmpd="sng" w="9525">
            <a:solidFill>
              <a:schemeClr val="dk2"/>
            </a:solidFill>
            <a:prstDash val="solid"/>
            <a:round/>
            <a:headEnd len="med" w="med" type="none"/>
            <a:tailEnd len="med" w="med" type="none"/>
          </a:ln>
        </p:spPr>
      </p:cxnSp>
      <p:cxnSp>
        <p:nvCxnSpPr>
          <p:cNvPr id="214" name="Google Shape;214;p23"/>
          <p:cNvCxnSpPr>
            <a:stCxn id="203" idx="3"/>
            <a:endCxn id="201" idx="1"/>
          </p:cNvCxnSpPr>
          <p:nvPr/>
        </p:nvCxnSpPr>
        <p:spPr>
          <a:xfrm>
            <a:off x="3133623" y="1420900"/>
            <a:ext cx="2379600" cy="499500"/>
          </a:xfrm>
          <a:prstGeom prst="straightConnector1">
            <a:avLst/>
          </a:prstGeom>
          <a:noFill/>
          <a:ln cap="flat" cmpd="sng" w="9525">
            <a:solidFill>
              <a:schemeClr val="dk2"/>
            </a:solidFill>
            <a:prstDash val="solid"/>
            <a:round/>
            <a:headEnd len="med" w="med" type="none"/>
            <a:tailEnd len="med" w="med" type="none"/>
          </a:ln>
        </p:spPr>
      </p:cxnSp>
      <p:cxnSp>
        <p:nvCxnSpPr>
          <p:cNvPr id="215" name="Google Shape;215;p23"/>
          <p:cNvCxnSpPr>
            <a:stCxn id="201" idx="3"/>
            <a:endCxn id="197" idx="2"/>
          </p:cNvCxnSpPr>
          <p:nvPr/>
        </p:nvCxnSpPr>
        <p:spPr>
          <a:xfrm flipH="1" rot="10800000">
            <a:off x="6274273" y="1421025"/>
            <a:ext cx="897000" cy="499500"/>
          </a:xfrm>
          <a:prstGeom prst="straightConnector1">
            <a:avLst/>
          </a:prstGeom>
          <a:noFill/>
          <a:ln cap="flat" cmpd="sng" w="9525">
            <a:solidFill>
              <a:schemeClr val="dk2"/>
            </a:solidFill>
            <a:prstDash val="solid"/>
            <a:round/>
            <a:headEnd len="med" w="med" type="none"/>
            <a:tailEnd len="med" w="med" type="none"/>
          </a:ln>
        </p:spPr>
      </p:cxnSp>
      <p:sp>
        <p:nvSpPr>
          <p:cNvPr id="216" name="Google Shape;216;p23"/>
          <p:cNvSpPr/>
          <p:nvPr/>
        </p:nvSpPr>
        <p:spPr>
          <a:xfrm>
            <a:off x="143350" y="4589800"/>
            <a:ext cx="760998" cy="436800"/>
          </a:xfrm>
          <a:prstGeom prst="flowChartPreparation">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txBox="1"/>
          <p:nvPr/>
        </p:nvSpPr>
        <p:spPr>
          <a:xfrm>
            <a:off x="904350" y="4647650"/>
            <a:ext cx="8364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Proxima Nova"/>
                <a:ea typeface="Proxima Nova"/>
                <a:cs typeface="Proxima Nova"/>
                <a:sym typeface="Proxima Nova"/>
              </a:rPr>
              <a:t>Router</a:t>
            </a:r>
            <a:endParaRPr>
              <a:latin typeface="Proxima Nova"/>
              <a:ea typeface="Proxima Nova"/>
              <a:cs typeface="Proxima Nova"/>
              <a:sym typeface="Proxima Nova"/>
            </a:endParaRPr>
          </a:p>
        </p:txBody>
      </p:sp>
      <p:sp>
        <p:nvSpPr>
          <p:cNvPr id="218" name="Google Shape;218;p23"/>
          <p:cNvSpPr/>
          <p:nvPr/>
        </p:nvSpPr>
        <p:spPr>
          <a:xfrm>
            <a:off x="4240600" y="296025"/>
            <a:ext cx="405775" cy="4368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txBox="1"/>
          <p:nvPr/>
        </p:nvSpPr>
        <p:spPr>
          <a:xfrm>
            <a:off x="4166600" y="695600"/>
            <a:ext cx="629100" cy="3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highlight>
                  <a:srgbClr val="FCE5CD"/>
                </a:highlight>
                <a:latin typeface="Proxima Nova"/>
                <a:ea typeface="Proxima Nova"/>
                <a:cs typeface="Proxima Nova"/>
                <a:sym typeface="Proxima Nova"/>
              </a:rPr>
              <a:t>DNS</a:t>
            </a:r>
            <a:endParaRPr>
              <a:highlight>
                <a:srgbClr val="FCE5CD"/>
              </a:highlight>
              <a:latin typeface="Proxima Nova"/>
              <a:ea typeface="Proxima Nova"/>
              <a:cs typeface="Proxima Nova"/>
              <a:sym typeface="Proxima Nova"/>
            </a:endParaRPr>
          </a:p>
        </p:txBody>
      </p:sp>
      <p:sp>
        <p:nvSpPr>
          <p:cNvPr id="220" name="Google Shape;220;p23"/>
          <p:cNvSpPr txBox="1"/>
          <p:nvPr/>
        </p:nvSpPr>
        <p:spPr>
          <a:xfrm>
            <a:off x="4952575" y="443900"/>
            <a:ext cx="16281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900">
                <a:latin typeface="Proxima Nova"/>
                <a:ea typeface="Proxima Nova"/>
                <a:cs typeface="Proxima Nova"/>
                <a:sym typeface="Proxima Nova"/>
              </a:rPr>
              <a:t>Dynamic name server</a:t>
            </a:r>
            <a:endParaRPr i="1" sz="900">
              <a:latin typeface="Proxima Nova"/>
              <a:ea typeface="Proxima Nova"/>
              <a:cs typeface="Proxima Nova"/>
              <a:sym typeface="Proxima Nova"/>
            </a:endParaRPr>
          </a:p>
        </p:txBody>
      </p:sp>
      <p:cxnSp>
        <p:nvCxnSpPr>
          <p:cNvPr id="221" name="Google Shape;221;p23"/>
          <p:cNvCxnSpPr/>
          <p:nvPr/>
        </p:nvCxnSpPr>
        <p:spPr>
          <a:xfrm flipH="1" rot="10800000">
            <a:off x="4655050" y="717900"/>
            <a:ext cx="673500" cy="199800"/>
          </a:xfrm>
          <a:prstGeom prst="straightConnector1">
            <a:avLst/>
          </a:prstGeom>
          <a:noFill/>
          <a:ln cap="flat" cmpd="sng" w="9525">
            <a:solidFill>
              <a:schemeClr val="dk2"/>
            </a:solidFill>
            <a:prstDash val="dot"/>
            <a:round/>
            <a:headEnd len="med" w="med" type="stealth"/>
            <a:tailEnd len="med" w="med" type="none"/>
          </a:ln>
        </p:spPr>
      </p:cxnSp>
      <p:cxnSp>
        <p:nvCxnSpPr>
          <p:cNvPr id="222" name="Google Shape;222;p23"/>
          <p:cNvCxnSpPr>
            <a:stCxn id="203" idx="0"/>
            <a:endCxn id="218" idx="2"/>
          </p:cNvCxnSpPr>
          <p:nvPr/>
        </p:nvCxnSpPr>
        <p:spPr>
          <a:xfrm flipH="1" rot="10800000">
            <a:off x="2753124" y="514300"/>
            <a:ext cx="1487400" cy="688200"/>
          </a:xfrm>
          <a:prstGeom prst="straightConnector1">
            <a:avLst/>
          </a:prstGeom>
          <a:noFill/>
          <a:ln cap="flat" cmpd="sng" w="9525">
            <a:solidFill>
              <a:schemeClr val="dk2"/>
            </a:solidFill>
            <a:prstDash val="solid"/>
            <a:round/>
            <a:headEnd len="med" w="med" type="none"/>
            <a:tailEnd len="med" w="med" type="none"/>
          </a:ln>
        </p:spPr>
      </p:cxnSp>
      <p:sp>
        <p:nvSpPr>
          <p:cNvPr id="223" name="Google Shape;223;p23"/>
          <p:cNvSpPr/>
          <p:nvPr/>
        </p:nvSpPr>
        <p:spPr>
          <a:xfrm>
            <a:off x="1739175" y="458850"/>
            <a:ext cx="2279425" cy="583450"/>
          </a:xfrm>
          <a:custGeom>
            <a:rect b="b" l="l" r="r" t="t"/>
            <a:pathLst>
              <a:path extrusionOk="0" h="23338" w="91177">
                <a:moveTo>
                  <a:pt x="0" y="15985"/>
                </a:moveTo>
                <a:cubicBezTo>
                  <a:pt x="5230" y="17120"/>
                  <a:pt x="16183" y="25458"/>
                  <a:pt x="31379" y="22794"/>
                </a:cubicBezTo>
                <a:cubicBezTo>
                  <a:pt x="46575" y="20130"/>
                  <a:pt x="81211" y="3799"/>
                  <a:pt x="91177" y="0"/>
                </a:cubicBezTo>
              </a:path>
            </a:pathLst>
          </a:custGeom>
          <a:noFill/>
          <a:ln cap="flat" cmpd="sng" w="9525">
            <a:solidFill>
              <a:srgbClr val="FF0000"/>
            </a:solidFill>
            <a:prstDash val="solid"/>
            <a:round/>
            <a:headEnd len="med" w="med" type="none"/>
            <a:tailEnd len="med" w="med" type="triangle"/>
          </a:ln>
        </p:spPr>
      </p:sp>
      <p:sp>
        <p:nvSpPr>
          <p:cNvPr id="224" name="Google Shape;224;p23"/>
          <p:cNvSpPr txBox="1"/>
          <p:nvPr/>
        </p:nvSpPr>
        <p:spPr>
          <a:xfrm>
            <a:off x="1702800" y="577100"/>
            <a:ext cx="20352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100">
                <a:latin typeface="Proxima Nova"/>
                <a:ea typeface="Proxima Nova"/>
                <a:cs typeface="Proxima Nova"/>
                <a:sym typeface="Proxima Nova"/>
              </a:rPr>
              <a:t>1. Get the IP from the URL</a:t>
            </a:r>
            <a:endParaRPr b="1" i="1" sz="1100">
              <a:latin typeface="Proxima Nova"/>
              <a:ea typeface="Proxima Nova"/>
              <a:cs typeface="Proxima Nova"/>
              <a:sym typeface="Proxima Nova"/>
            </a:endParaRPr>
          </a:p>
        </p:txBody>
      </p:sp>
      <p:sp>
        <p:nvSpPr>
          <p:cNvPr id="225" name="Google Shape;225;p23"/>
          <p:cNvSpPr/>
          <p:nvPr/>
        </p:nvSpPr>
        <p:spPr>
          <a:xfrm>
            <a:off x="1095300" y="179434"/>
            <a:ext cx="3071300" cy="780625"/>
          </a:xfrm>
          <a:custGeom>
            <a:rect b="b" l="l" r="r" t="t"/>
            <a:pathLst>
              <a:path extrusionOk="0" h="31225" w="122852">
                <a:moveTo>
                  <a:pt x="122852" y="5471"/>
                </a:moveTo>
                <a:cubicBezTo>
                  <a:pt x="110962" y="4780"/>
                  <a:pt x="71984" y="-2965"/>
                  <a:pt x="51509" y="1327"/>
                </a:cubicBezTo>
                <a:cubicBezTo>
                  <a:pt x="31034" y="5619"/>
                  <a:pt x="8585" y="26242"/>
                  <a:pt x="0" y="31225"/>
                </a:cubicBezTo>
              </a:path>
            </a:pathLst>
          </a:custGeom>
          <a:noFill/>
          <a:ln cap="flat" cmpd="sng" w="9525">
            <a:solidFill>
              <a:srgbClr val="FF0000"/>
            </a:solidFill>
            <a:prstDash val="solid"/>
            <a:round/>
            <a:headEnd len="med" w="med" type="none"/>
            <a:tailEnd len="med" w="med" type="triangle"/>
          </a:ln>
        </p:spPr>
      </p:sp>
      <p:sp>
        <p:nvSpPr>
          <p:cNvPr id="226" name="Google Shape;226;p23"/>
          <p:cNvSpPr txBox="1"/>
          <p:nvPr/>
        </p:nvSpPr>
        <p:spPr>
          <a:xfrm>
            <a:off x="382475" y="140300"/>
            <a:ext cx="20352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100">
                <a:latin typeface="Proxima Nova"/>
                <a:ea typeface="Proxima Nova"/>
                <a:cs typeface="Proxima Nova"/>
                <a:sym typeface="Proxima Nova"/>
              </a:rPr>
              <a:t>2. DNS sent back to client</a:t>
            </a:r>
            <a:endParaRPr b="1" i="1" sz="1100">
              <a:latin typeface="Proxima Nova"/>
              <a:ea typeface="Proxima Nova"/>
              <a:cs typeface="Proxima Nova"/>
              <a:sym typeface="Proxima Nova"/>
            </a:endParaRPr>
          </a:p>
        </p:txBody>
      </p:sp>
      <p:cxnSp>
        <p:nvCxnSpPr>
          <p:cNvPr id="227" name="Google Shape;227;p23"/>
          <p:cNvCxnSpPr/>
          <p:nvPr/>
        </p:nvCxnSpPr>
        <p:spPr>
          <a:xfrm>
            <a:off x="1487550" y="1465350"/>
            <a:ext cx="828900" cy="118500"/>
          </a:xfrm>
          <a:prstGeom prst="straightConnector1">
            <a:avLst/>
          </a:prstGeom>
          <a:noFill/>
          <a:ln cap="flat" cmpd="sng" w="9525">
            <a:solidFill>
              <a:srgbClr val="FF0000"/>
            </a:solidFill>
            <a:prstDash val="solid"/>
            <a:round/>
            <a:headEnd len="med" w="med" type="none"/>
            <a:tailEnd len="med" w="med" type="triangle"/>
          </a:ln>
        </p:spPr>
      </p:cxnSp>
      <p:sp>
        <p:nvSpPr>
          <p:cNvPr id="228" name="Google Shape;228;p23"/>
          <p:cNvSpPr txBox="1"/>
          <p:nvPr/>
        </p:nvSpPr>
        <p:spPr>
          <a:xfrm>
            <a:off x="969500" y="1544925"/>
            <a:ext cx="15762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100">
                <a:latin typeface="Proxima Nova"/>
                <a:ea typeface="Proxima Nova"/>
                <a:cs typeface="Proxima Nova"/>
                <a:sym typeface="Proxima Nova"/>
              </a:rPr>
              <a:t>3. Request is sent out</a:t>
            </a:r>
            <a:endParaRPr b="1" i="1" sz="1100">
              <a:latin typeface="Proxima Nova"/>
              <a:ea typeface="Proxima Nova"/>
              <a:cs typeface="Proxima Nova"/>
              <a:sym typeface="Proxima Nova"/>
            </a:endParaRPr>
          </a:p>
        </p:txBody>
      </p:sp>
      <p:cxnSp>
        <p:nvCxnSpPr>
          <p:cNvPr id="229" name="Google Shape;229;p23"/>
          <p:cNvCxnSpPr/>
          <p:nvPr/>
        </p:nvCxnSpPr>
        <p:spPr>
          <a:xfrm rot="10800000">
            <a:off x="7837475" y="1865100"/>
            <a:ext cx="236700" cy="1110000"/>
          </a:xfrm>
          <a:prstGeom prst="straightConnector1">
            <a:avLst/>
          </a:prstGeom>
          <a:noFill/>
          <a:ln cap="flat" cmpd="sng" w="9525">
            <a:solidFill>
              <a:srgbClr val="FF0000"/>
            </a:solidFill>
            <a:prstDash val="solid"/>
            <a:round/>
            <a:headEnd len="med" w="med" type="none"/>
            <a:tailEnd len="med" w="med" type="triangle"/>
          </a:ln>
        </p:spPr>
      </p:cxnSp>
      <p:sp>
        <p:nvSpPr>
          <p:cNvPr id="230" name="Google Shape;230;p23"/>
          <p:cNvSpPr txBox="1"/>
          <p:nvPr/>
        </p:nvSpPr>
        <p:spPr>
          <a:xfrm>
            <a:off x="8003025" y="2211675"/>
            <a:ext cx="10479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100">
                <a:latin typeface="Proxima Nova"/>
                <a:ea typeface="Proxima Nova"/>
                <a:cs typeface="Proxima Nova"/>
                <a:sym typeface="Proxima Nova"/>
              </a:rPr>
              <a:t>4. Request is received</a:t>
            </a:r>
            <a:endParaRPr b="1" i="1" sz="1100">
              <a:latin typeface="Proxima Nova"/>
              <a:ea typeface="Proxima Nova"/>
              <a:cs typeface="Proxima Nova"/>
              <a:sym typeface="Proxima Nova"/>
            </a:endParaRPr>
          </a:p>
        </p:txBody>
      </p:sp>
      <p:cxnSp>
        <p:nvCxnSpPr>
          <p:cNvPr id="231" name="Google Shape;231;p23"/>
          <p:cNvCxnSpPr/>
          <p:nvPr/>
        </p:nvCxnSpPr>
        <p:spPr>
          <a:xfrm flipH="1">
            <a:off x="6209875" y="1221125"/>
            <a:ext cx="665400" cy="384000"/>
          </a:xfrm>
          <a:prstGeom prst="straightConnector1">
            <a:avLst/>
          </a:prstGeom>
          <a:noFill/>
          <a:ln cap="flat" cmpd="sng" w="9525">
            <a:solidFill>
              <a:srgbClr val="FF0000"/>
            </a:solidFill>
            <a:prstDash val="solid"/>
            <a:round/>
            <a:headEnd len="med" w="med" type="none"/>
            <a:tailEnd len="med" w="med" type="triangle"/>
          </a:ln>
        </p:spPr>
      </p:cxnSp>
      <p:sp>
        <p:nvSpPr>
          <p:cNvPr id="232" name="Google Shape;232;p23"/>
          <p:cNvSpPr txBox="1"/>
          <p:nvPr/>
        </p:nvSpPr>
        <p:spPr>
          <a:xfrm>
            <a:off x="5893775" y="883925"/>
            <a:ext cx="1047900" cy="43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100">
                <a:latin typeface="Proxima Nova"/>
                <a:ea typeface="Proxima Nova"/>
                <a:cs typeface="Proxima Nova"/>
                <a:sym typeface="Proxima Nova"/>
              </a:rPr>
              <a:t>5. Response is sent back</a:t>
            </a:r>
            <a:endParaRPr b="1" i="1" sz="1100">
              <a:latin typeface="Proxima Nova"/>
              <a:ea typeface="Proxima Nova"/>
              <a:cs typeface="Proxima Nova"/>
              <a:sym typeface="Proxima Nova"/>
            </a:endParaRPr>
          </a:p>
        </p:txBody>
      </p:sp>
      <p:sp>
        <p:nvSpPr>
          <p:cNvPr id="233" name="Google Shape;233;p23"/>
          <p:cNvSpPr txBox="1"/>
          <p:nvPr/>
        </p:nvSpPr>
        <p:spPr>
          <a:xfrm>
            <a:off x="3674550" y="4956200"/>
            <a:ext cx="1794900" cy="26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500">
                <a:solidFill>
                  <a:srgbClr val="000000"/>
                </a:solidFill>
              </a:rPr>
              <a:t>Continuing Education &amp; Training (CET)</a:t>
            </a:r>
            <a:endParaRPr sz="500">
              <a:solidFill>
                <a:srgbClr val="000000"/>
              </a:solidFill>
            </a:endParaRPr>
          </a:p>
        </p:txBody>
      </p:sp>
      <p:pic>
        <p:nvPicPr>
          <p:cNvPr id="234" name="Google Shape;234;p23"/>
          <p:cNvPicPr preferRelativeResize="0"/>
          <p:nvPr/>
        </p:nvPicPr>
        <p:blipFill rotWithShape="1">
          <a:blip r:embed="rId3">
            <a:alphaModFix/>
          </a:blip>
          <a:srcRect b="0" l="0" r="0" t="0"/>
          <a:stretch/>
        </p:blipFill>
        <p:spPr>
          <a:xfrm>
            <a:off x="8437943" y="4949162"/>
            <a:ext cx="522377" cy="160222"/>
          </a:xfrm>
          <a:prstGeom prst="rect">
            <a:avLst/>
          </a:prstGeom>
          <a:noFill/>
          <a:ln>
            <a:noFill/>
          </a:ln>
        </p:spPr>
      </p:pic>
      <p:sp>
        <p:nvSpPr>
          <p:cNvPr id="235" name="Google Shape;235;p23"/>
          <p:cNvSpPr txBox="1"/>
          <p:nvPr/>
        </p:nvSpPr>
        <p:spPr>
          <a:xfrm>
            <a:off x="0" y="0"/>
            <a:ext cx="1482000" cy="2076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000000"/>
              </a:buClr>
              <a:buSzPts val="800"/>
              <a:buFont typeface="Arial"/>
              <a:buNone/>
            </a:pPr>
            <a:r>
              <a:rPr b="0" i="0" lang="en-GB" sz="700" u="none" cap="none" strike="noStrike">
                <a:solidFill>
                  <a:srgbClr val="D9D9D9"/>
                </a:solidFill>
                <a:latin typeface="Calibri"/>
                <a:ea typeface="Calibri"/>
                <a:cs typeface="Calibri"/>
                <a:sym typeface="Calibri"/>
              </a:rPr>
              <a:t>Official (Closed) - Non Sensitive</a:t>
            </a:r>
            <a:endParaRPr b="0" i="0" sz="700" u="none" cap="none" strike="noStrike">
              <a:solidFill>
                <a:srgbClr val="D9D9D9"/>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